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347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348" r:id="rId26"/>
    <p:sldId id="280" r:id="rId27"/>
    <p:sldId id="282" r:id="rId28"/>
    <p:sldId id="283" r:id="rId29"/>
    <p:sldId id="281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4" r:id="rId40"/>
    <p:sldId id="295" r:id="rId41"/>
    <p:sldId id="296" r:id="rId42"/>
    <p:sldId id="300" r:id="rId43"/>
    <p:sldId id="297" r:id="rId44"/>
    <p:sldId id="298" r:id="rId45"/>
    <p:sldId id="299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9" r:id="rId54"/>
    <p:sldId id="310" r:id="rId55"/>
    <p:sldId id="311" r:id="rId56"/>
    <p:sldId id="312" r:id="rId57"/>
    <p:sldId id="313" r:id="rId58"/>
    <p:sldId id="314" r:id="rId59"/>
    <p:sldId id="323" r:id="rId60"/>
    <p:sldId id="324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2"/>
    <p:restoredTop sz="90937"/>
  </p:normalViewPr>
  <p:slideViewPr>
    <p:cSldViewPr snapToGrid="0" snapToObjects="1">
      <p:cViewPr>
        <p:scale>
          <a:sx n="110" d="100"/>
          <a:sy n="110" d="100"/>
        </p:scale>
        <p:origin x="348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7DEE1-4494-5240-87EC-693147E035AD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DE873-C9BE-F14D-8ECD-3331DD714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24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Dopaminergic = dopamine-producing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DE873-C9BE-F14D-8ECD-3331DD7145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23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Bradykinesia = slowness of movement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DE873-C9BE-F14D-8ECD-3331DD7145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3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Treatment- no cure but rather manage symptoms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DE873-C9BE-F14D-8ECD-3331DD7145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59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DE873-C9BE-F14D-8ECD-3331DD7145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42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Embryonic stem cells: derived from embryos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DE873-C9BE-F14D-8ECD-3331DD7145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0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DE873-C9BE-F14D-8ECD-3331DD71451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20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Deemed severely Parkinsonian when researching a score of &lt;0.15 (minimum of at least four retrievals per 5-min session)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DE873-C9BE-F14D-8ECD-3331DD71451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78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smtClean="0"/>
              <a:pPr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395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524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840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990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68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14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348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853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934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581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23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90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37">
            <a:extLst>
              <a:ext uri="{FF2B5EF4-FFF2-40B4-BE49-F238E27FC236}">
                <a16:creationId xmlns:a16="http://schemas.microsoft.com/office/drawing/2014/main" xmlns="" id="{DA04DBF5-8916-4A95-8F12-870B9CFB92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39">
            <a:extLst>
              <a:ext uri="{FF2B5EF4-FFF2-40B4-BE49-F238E27FC236}">
                <a16:creationId xmlns:a16="http://schemas.microsoft.com/office/drawing/2014/main" xmlns="" id="{073762E0-2DD8-45BD-9EB6-CA5154A51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xmlns="" id="{B9FD3837-AEE7-4B5B-82B3-3951DE1B68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F778B3BD-7B76-4989-BB6C-F50B089C34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xmlns="" id="{DC77AAC1-76D2-46B0-AE46-91C8C3AC57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xmlns="" id="{1BB54049-1401-43CD-A970-1E026BD5CB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55EDB9E9-84DE-4BC8-9D3C-A02B90B962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xmlns="" id="{2C96582F-8723-44BC-BDC1-62D8FBDE3D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xmlns="" id="{DC381B08-A485-45D0-8C29-C2AB10B04B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xmlns="" id="{DBB2158D-DAF7-4689-A44E-3E5032B886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xmlns="" id="{5AC96EEC-F774-41C8-8679-C1217EC5E1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xmlns="" id="{ED08285C-CDBB-4DD6-A69D-4432B668AE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xmlns="" id="{87BB7B9B-327A-4D4D-AB93-11CB044ACA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xmlns="" id="{360F57D7-4501-41A6-BA54-99E121136F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xmlns="" id="{C37AD4AC-CE9F-4C58-A4E2-D48E2FA821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xmlns="" id="{15EE3167-7FBB-48A3-8450-E72B525E8B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xmlns="" id="{C23095D8-5DD6-4F0A-BD74-ED5FB47F93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xmlns="" id="{2A1F0E1B-819A-4255-B8AF-081106162B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xmlns="" id="{B167A410-29E3-4850-BEDC-B1362187FB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xmlns="" id="{C809901A-3E02-4D2E-93C9-3F527EE975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3">
              <a:extLst>
                <a:ext uri="{FF2B5EF4-FFF2-40B4-BE49-F238E27FC236}">
                  <a16:creationId xmlns:a16="http://schemas.microsoft.com/office/drawing/2014/main" xmlns="" id="{6CD60056-ABC2-4076-B99B-A10B08D5F0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189A98-F5A9-F94D-98CF-B2A326159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27" r="-1" b="20596"/>
          <a:stretch/>
        </p:blipFill>
        <p:spPr>
          <a:xfrm>
            <a:off x="1" y="10"/>
            <a:ext cx="12191695" cy="4120995"/>
          </a:xfrm>
          <a:prstGeom prst="rect">
            <a:avLst/>
          </a:prstGeom>
          <a:ln w="12700">
            <a:noFill/>
          </a:ln>
        </p:spPr>
      </p:pic>
      <p:grpSp>
        <p:nvGrpSpPr>
          <p:cNvPr id="74" name="Group 60">
            <a:extLst>
              <a:ext uri="{FF2B5EF4-FFF2-40B4-BE49-F238E27FC236}">
                <a16:creationId xmlns:a16="http://schemas.microsoft.com/office/drawing/2014/main" xmlns="" id="{D47EAB90-DF6D-419E-92FC-8F9B900DA3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62" name="Isosceles Triangle 39">
              <a:extLst>
                <a:ext uri="{FF2B5EF4-FFF2-40B4-BE49-F238E27FC236}">
                  <a16:creationId xmlns:a16="http://schemas.microsoft.com/office/drawing/2014/main" xmlns="" id="{631BC384-797E-4F79-A628-36053708BC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91972066-EBE9-40A7-9650-AF6A838AC7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861FA9-87F8-024A-A6C1-C1A5147D1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982" y="4293388"/>
            <a:ext cx="8833655" cy="727748"/>
          </a:xfrm>
        </p:spPr>
        <p:txBody>
          <a:bodyPr>
            <a:normAutofit/>
          </a:bodyPr>
          <a:lstStyle/>
          <a:p>
            <a:r>
              <a:rPr lang="en-US" sz="2200"/>
              <a:t>Optogenetics and Embryonic Stem Cell-Derived Grafts in a Parkinson’s Disease Model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91F7E3-5ACC-924F-9983-1BF9ECD72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983" y="5021137"/>
            <a:ext cx="8833654" cy="522636"/>
          </a:xfrm>
        </p:spPr>
        <p:txBody>
          <a:bodyPr>
            <a:normAutofit/>
          </a:bodyPr>
          <a:lstStyle/>
          <a:p>
            <a:r>
              <a:rPr lang="en-US" sz="1600"/>
              <a:t>Alexandra Dolezal</a:t>
            </a:r>
          </a:p>
        </p:txBody>
      </p:sp>
    </p:spTree>
    <p:extLst>
      <p:ext uri="{BB962C8B-B14F-4D97-AF65-F5344CB8AC3E}">
        <p14:creationId xmlns:p14="http://schemas.microsoft.com/office/powerpoint/2010/main" val="1296889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75627FE-0AC5-4349-AC08-45A58BEC9B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87AAF7B-2090-475D-9C3E-FDC03DD87A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F2DCEC33-4B31-44BC-99CB-9E4845DC4C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204E0A10-D288-4B22-87A1-737B0A37D1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9A3E042E-4911-425A-84BB-04BF90D077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3A49226D-3129-4C5A-9641-3D03BEEA79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9CC3C315-B515-4DD8-AC22-9D8417B37F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1A961828-F78F-4D56-A98E-037806C637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739D4F9D-3728-42C1-8302-452D51321C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B4D9647E-354D-4CA8-B4A7-39172E5EAC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3EC74E0-5222-4ACC-BCEC-1AA189D3BC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C0AE72B4-084D-42E6-ABED-5FD4650D4B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C9D1F5DD-8D50-4098-8D2B-10E2847527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D48F3941-C3C7-4589-AA46-067F6BB2D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C16BBE9A-4BE3-4401-82C5-8041DB14E5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6180330-CCD3-4D14-A652-D60C28252D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616C90F6-4133-43A5-B47C-7750FE2819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D7C03F90-E828-4414-8A53-92069FFB68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6ADDE443-75AA-4F32-A2EE-272C4347CE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ACD281C1-1D59-453F-A33A-D83E39EB06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60217FAC-29FE-4D6B-9BB4-FF41AA7565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0D3CC33A-6E36-4A72-9965-8E20FB05D1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F128F04E-05CD-4035-A32B-6E9ABAB931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C2574CF-1D35-4994-87BD-5A3378E1AB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D999A-F6D3-8048-963B-A75FBBCCB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59" y="960120"/>
            <a:ext cx="3865695" cy="4171278"/>
          </a:xfrm>
        </p:spPr>
        <p:txBody>
          <a:bodyPr>
            <a:normAutofit/>
          </a:bodyPr>
          <a:lstStyle/>
          <a:p>
            <a:pPr algn="r"/>
            <a:r>
              <a:rPr lang="en-US" sz="4400" dirty="0">
                <a:solidFill>
                  <a:schemeClr val="tx1"/>
                </a:solidFill>
              </a:rPr>
              <a:t>Introduction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68B6AB33-DFE6-4FE4-94FE-C9E25424AD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752263" y="1200150"/>
            <a:ext cx="0" cy="35439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2B5111-6E9A-4845-98A3-4BBF85804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163" y="960120"/>
            <a:ext cx="6207123" cy="4171278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Human embryonic stem cells (</a:t>
            </a:r>
            <a:r>
              <a:rPr lang="en-US" sz="2400" dirty="0" err="1"/>
              <a:t>hESCs</a:t>
            </a:r>
            <a:r>
              <a:rPr lang="en-US" sz="2400" dirty="0"/>
              <a:t>) are a potential use for cell replacement therapy in Parkinson’s disease</a:t>
            </a:r>
          </a:p>
          <a:p>
            <a:r>
              <a:rPr lang="en-US" sz="2400" dirty="0"/>
              <a:t>Coculturing with the PA6 stromal cell line generates DA neurons (stromal-derived inducing activity)</a:t>
            </a:r>
          </a:p>
          <a:p>
            <a:r>
              <a:rPr lang="en-US" sz="2400" dirty="0"/>
              <a:t>Differentiation into dopamine (DA) </a:t>
            </a:r>
          </a:p>
          <a:p>
            <a:pPr lvl="1"/>
            <a:r>
              <a:rPr lang="en-US" sz="2200" dirty="0"/>
              <a:t>Survive transplantation</a:t>
            </a:r>
          </a:p>
          <a:p>
            <a:pPr lvl="1"/>
            <a:r>
              <a:rPr lang="en-US" sz="2200" dirty="0"/>
              <a:t>Integrate into host striatum </a:t>
            </a:r>
          </a:p>
          <a:p>
            <a:pPr lvl="1"/>
            <a:r>
              <a:rPr lang="en-US" sz="2200" dirty="0"/>
              <a:t>Reduce functional deficits in PD animal models</a:t>
            </a:r>
          </a:p>
          <a:p>
            <a:r>
              <a:rPr lang="en-US" sz="2400" dirty="0"/>
              <a:t>In vitro </a:t>
            </a:r>
          </a:p>
        </p:txBody>
      </p:sp>
    </p:spTree>
    <p:extLst>
      <p:ext uri="{BB962C8B-B14F-4D97-AF65-F5344CB8AC3E}">
        <p14:creationId xmlns:p14="http://schemas.microsoft.com/office/powerpoint/2010/main" val="2727336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10CE3618-1D7A-4256-B2AF-9DB692996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984687B-789E-453B-921F-7804CCA6BA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0495A546-1866-442A-8EF9-B683FCB39C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20FC9B1F-EB6E-40D2-8261-0142E7326F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08DB0E74-FB47-4298-AF40-FAC8939F92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08813488-5B66-4FB7-A177-9B9B4658D6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235E4BF3-25DA-41E9-B880-A0DC6C1EF9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813C1F92-ED6B-4F19-9415-BFB5B5B5A1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9E40EF46-D7B9-447E-ACB4-D789721994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123CAE24-12FF-43D7-A6C0-6AA792E3AB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B372F5DB-BF3F-4325-85B0-CDCE7A6A68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B25A9653-2959-449B-BA93-64D5656B1A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683D52E0-024E-49EA-B58E-AFCB54B930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B42DB067-C8BB-4763-B3AC-A1AFC1F94C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4BFADE60-883C-490B-8717-29178631E0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276CDC4A-1010-43AB-BD13-E9BC487D68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E6DA892F-7AE7-4A83-9BFB-D5FDBA16D9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2079130B-2394-449B-80DB-0B9946C7B6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12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2F852A68-5FD2-4BD4-902A-37D580B798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1CD48066-FF17-425E-9EEC-795CD0CA40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374D862B-A8E1-4CB9-8529-077C6DBA5C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5A3B1A83-9C72-4407-A5BF-A9EAA5C4D1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C73AF399-B36E-419F-92C0-533EFBD935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B95B6D-E4A4-3645-94AF-08CD3D1E4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1477651"/>
            <a:ext cx="3756774" cy="4575659"/>
          </a:xfrm>
        </p:spPr>
        <p:txBody>
          <a:bodyPr anchor="t">
            <a:normAutofit/>
          </a:bodyPr>
          <a:lstStyle/>
          <a:p>
            <a:pPr algn="l"/>
            <a:r>
              <a:rPr lang="en-US" sz="5400" dirty="0">
                <a:solidFill>
                  <a:schemeClr val="accent1"/>
                </a:solidFill>
              </a:rPr>
              <a:t>So what?</a:t>
            </a: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xmlns="" id="{3F39476B-1A6D-47CB-AC7A-FB87EF003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627553" y="1375241"/>
            <a:ext cx="175681" cy="1665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85C4BD-02DC-3C43-8878-3116D767A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4214" y="1171977"/>
            <a:ext cx="6906106" cy="4881334"/>
          </a:xfrm>
        </p:spPr>
        <p:txBody>
          <a:bodyPr anchor="t">
            <a:normAutofit/>
          </a:bodyPr>
          <a:lstStyle/>
          <a:p>
            <a:r>
              <a:rPr lang="en-US" sz="2400" dirty="0"/>
              <a:t>Characterizing the differentiation of </a:t>
            </a:r>
            <a:r>
              <a:rPr lang="en-US" sz="2400" dirty="0" err="1"/>
              <a:t>hESCs</a:t>
            </a:r>
            <a:r>
              <a:rPr lang="en-US" sz="2400" dirty="0"/>
              <a:t> into DA neurons when cocultured with PA6 cells</a:t>
            </a:r>
          </a:p>
          <a:p>
            <a:pPr lvl="1"/>
            <a:r>
              <a:rPr lang="en-US" sz="2200" dirty="0"/>
              <a:t>In vitro</a:t>
            </a:r>
          </a:p>
          <a:p>
            <a:pPr lvl="1"/>
            <a:r>
              <a:rPr lang="en-US" sz="2200" dirty="0"/>
              <a:t>Examined their survival after grafting into the striatum of a rat model PD</a:t>
            </a:r>
          </a:p>
          <a:p>
            <a:pPr lvl="2"/>
            <a:r>
              <a:rPr lang="en-US" sz="2000" dirty="0"/>
              <a:t>16, 20, or 23 days </a:t>
            </a:r>
            <a:endParaRPr lang="en-US" sz="2200" dirty="0"/>
          </a:p>
          <a:p>
            <a:pPr lvl="1"/>
            <a:r>
              <a:rPr lang="en-US" sz="2200" dirty="0"/>
              <a:t>Changes in lesion-induced behavioral deficits </a:t>
            </a:r>
          </a:p>
          <a:p>
            <a:pPr lvl="2"/>
            <a:r>
              <a:rPr lang="en-US" sz="1800" dirty="0"/>
              <a:t>Survival, neuronal differentiation, and teratoma formation assessed 2 and 13 weeks following transplant</a:t>
            </a:r>
          </a:p>
        </p:txBody>
      </p:sp>
    </p:spTree>
    <p:extLst>
      <p:ext uri="{BB962C8B-B14F-4D97-AF65-F5344CB8AC3E}">
        <p14:creationId xmlns:p14="http://schemas.microsoft.com/office/powerpoint/2010/main" val="3355915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A1C5FF-520D-7047-9FD1-8FBA9CFF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and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63DFF8-E70D-C340-894F-381AA046A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Undifferentiated </a:t>
            </a:r>
            <a:r>
              <a:rPr lang="en-US" sz="2400" dirty="0" err="1"/>
              <a:t>hESCs</a:t>
            </a:r>
            <a:endParaRPr lang="en-US" sz="2400" dirty="0"/>
          </a:p>
          <a:p>
            <a:r>
              <a:rPr lang="en-US" sz="2400" dirty="0"/>
              <a:t>PA6 cells</a:t>
            </a:r>
          </a:p>
          <a:p>
            <a:pPr lvl="1"/>
            <a:r>
              <a:rPr lang="en-US" sz="2400" dirty="0"/>
              <a:t>Plated on petri dishes 1 day prior to coculture</a:t>
            </a:r>
          </a:p>
          <a:p>
            <a:pPr lvl="1"/>
            <a:r>
              <a:rPr lang="en-US" sz="2400" dirty="0" err="1"/>
              <a:t>hESCs</a:t>
            </a:r>
            <a:r>
              <a:rPr lang="en-US" sz="2400" dirty="0"/>
              <a:t> added</a:t>
            </a:r>
          </a:p>
          <a:p>
            <a:pPr lvl="1"/>
            <a:r>
              <a:rPr lang="en-US" sz="2400" dirty="0"/>
              <a:t>2 weeks later, separated colonies</a:t>
            </a:r>
          </a:p>
        </p:txBody>
      </p:sp>
    </p:spTree>
    <p:extLst>
      <p:ext uri="{BB962C8B-B14F-4D97-AF65-F5344CB8AC3E}">
        <p14:creationId xmlns:p14="http://schemas.microsoft.com/office/powerpoint/2010/main" val="3595273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75627FE-0AC5-4349-AC08-45A58BEC9B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87AAF7B-2090-475D-9C3E-FDC03DD87A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F2DCEC33-4B31-44BC-99CB-9E4845DC4C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204E0A10-D288-4B22-87A1-737B0A37D1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9A3E042E-4911-425A-84BB-04BF90D077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3A49226D-3129-4C5A-9641-3D03BEEA79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9CC3C315-B515-4DD8-AC22-9D8417B37F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1A961828-F78F-4D56-A98E-037806C637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739D4F9D-3728-42C1-8302-452D51321C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B4D9647E-354D-4CA8-B4A7-39172E5EAC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3EC74E0-5222-4ACC-BCEC-1AA189D3BC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C0AE72B4-084D-42E6-ABED-5FD4650D4B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C9D1F5DD-8D50-4098-8D2B-10E2847527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D48F3941-C3C7-4589-AA46-067F6BB2D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C16BBE9A-4BE3-4401-82C5-8041DB14E5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6180330-CCD3-4D14-A652-D60C28252D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616C90F6-4133-43A5-B47C-7750FE2819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D7C03F90-E828-4414-8A53-92069FFB68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6ADDE443-75AA-4F32-A2EE-272C4347CE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ACD281C1-1D59-453F-A33A-D83E39EB06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60217FAC-29FE-4D6B-9BB4-FF41AA7565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0D3CC33A-6E36-4A72-9965-8E20FB05D1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F128F04E-05CD-4035-A32B-6E9ABAB931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C2574CF-1D35-4994-87BD-5A3378E1AB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801F08-57F1-D341-B612-E4E766FD3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" y="960120"/>
            <a:ext cx="4485755" cy="4171278"/>
          </a:xfrm>
        </p:spPr>
        <p:txBody>
          <a:bodyPr>
            <a:normAutofit/>
          </a:bodyPr>
          <a:lstStyle/>
          <a:p>
            <a:pPr algn="r"/>
            <a:r>
              <a:rPr lang="en-US" sz="4400" dirty="0">
                <a:solidFill>
                  <a:schemeClr val="tx1"/>
                </a:solidFill>
              </a:rPr>
              <a:t>6-Hydroxydopamine Lesions and Transplantation of </a:t>
            </a:r>
            <a:r>
              <a:rPr lang="en-US" sz="4400" dirty="0" err="1">
                <a:solidFill>
                  <a:schemeClr val="tx1"/>
                </a:solidFill>
              </a:rPr>
              <a:t>hESC</a:t>
            </a:r>
            <a:r>
              <a:rPr lang="en-US" sz="4400" dirty="0">
                <a:solidFill>
                  <a:schemeClr val="tx1"/>
                </a:solidFill>
              </a:rPr>
              <a:t>-Derived DA Neurons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68B6AB33-DFE6-4FE4-94FE-C9E25424AD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752263" y="1200150"/>
            <a:ext cx="0" cy="35439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4CBFAC-4758-0247-B018-341982C74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163" y="960120"/>
            <a:ext cx="6852521" cy="4171278"/>
          </a:xfrm>
        </p:spPr>
        <p:txBody>
          <a:bodyPr>
            <a:normAutofit/>
          </a:bodyPr>
          <a:lstStyle/>
          <a:p>
            <a:r>
              <a:rPr lang="en-US" sz="2400" dirty="0"/>
              <a:t>Female Sprague-Dawley rats</a:t>
            </a:r>
          </a:p>
          <a:p>
            <a:r>
              <a:rPr lang="en-US" sz="2400" dirty="0"/>
              <a:t>Received two stereotaxic injections of 6-hydroxydopamine (6-OHDA) into right </a:t>
            </a:r>
            <a:r>
              <a:rPr lang="en-US" sz="2400" dirty="0" err="1"/>
              <a:t>nigra</a:t>
            </a:r>
            <a:r>
              <a:rPr lang="en-US" sz="2400" dirty="0"/>
              <a:t>-striatal pathway </a:t>
            </a:r>
          </a:p>
          <a:p>
            <a:r>
              <a:rPr lang="en-US" sz="2400" dirty="0"/>
              <a:t>Differentiated </a:t>
            </a:r>
            <a:r>
              <a:rPr lang="en-US" sz="2400" dirty="0" err="1"/>
              <a:t>hESCs</a:t>
            </a:r>
            <a:r>
              <a:rPr lang="en-US" sz="2400" dirty="0"/>
              <a:t> (@ day 16, 20, 23) separated from PA6</a:t>
            </a:r>
          </a:p>
          <a:p>
            <a:pPr lvl="1"/>
            <a:r>
              <a:rPr lang="en-US" sz="2200" dirty="0"/>
              <a:t>Right striatum was </a:t>
            </a:r>
            <a:r>
              <a:rPr lang="en-US" sz="2200" dirty="0" err="1"/>
              <a:t>stereotactically</a:t>
            </a:r>
            <a:r>
              <a:rPr lang="en-US" sz="2200" dirty="0"/>
              <a:t>  implanted with 100,000 viable </a:t>
            </a:r>
            <a:r>
              <a:rPr lang="en-US" sz="2200" dirty="0" err="1"/>
              <a:t>hESC</a:t>
            </a:r>
            <a:r>
              <a:rPr lang="en-US" sz="2200" dirty="0"/>
              <a:t>-derived cells</a:t>
            </a:r>
          </a:p>
        </p:txBody>
      </p:sp>
    </p:spTree>
    <p:extLst>
      <p:ext uri="{BB962C8B-B14F-4D97-AF65-F5344CB8AC3E}">
        <p14:creationId xmlns:p14="http://schemas.microsoft.com/office/powerpoint/2010/main" val="595726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0F08744-9D7B-4693-B8D6-2A5210AE96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xmlns="" id="{5B2E630F-F386-44FA-B1A1-C10A9BF43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xmlns="" id="{73567C09-8B4D-49A6-A711-C44C5807D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A23FA2-E230-2546-94A1-5C1698224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19" y="2349925"/>
            <a:ext cx="3094579" cy="2456442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Amphetamine-induced rotations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AD0F76-B189-E74D-B9FA-F0A7D51F0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19" y="1111249"/>
            <a:ext cx="7233763" cy="4635503"/>
          </a:xfrm>
        </p:spPr>
        <p:txBody>
          <a:bodyPr>
            <a:normAutofit/>
          </a:bodyPr>
          <a:lstStyle/>
          <a:p>
            <a:r>
              <a:rPr lang="en-US" sz="2400" dirty="0"/>
              <a:t>3-4 weeks after the 6-OHDA lesion, rats received an injection of D-amphetamine </a:t>
            </a:r>
          </a:p>
          <a:p>
            <a:r>
              <a:rPr lang="en-US" sz="2400" dirty="0"/>
              <a:t>Motor asymmetry was monitored for 90 minutes</a:t>
            </a:r>
          </a:p>
          <a:p>
            <a:r>
              <a:rPr lang="en-US" sz="2400" dirty="0"/>
              <a:t>Rats displaying a complete &gt;98% reduction of striatal DA were selected for transplantation</a:t>
            </a:r>
          </a:p>
          <a:p>
            <a:r>
              <a:rPr lang="en-US" sz="2400" dirty="0"/>
              <a:t>Test was repeated at 2, 4, 8, and 13 weeks after grafting</a:t>
            </a:r>
          </a:p>
        </p:txBody>
      </p:sp>
    </p:spTree>
    <p:extLst>
      <p:ext uri="{BB962C8B-B14F-4D97-AF65-F5344CB8AC3E}">
        <p14:creationId xmlns:p14="http://schemas.microsoft.com/office/powerpoint/2010/main" val="3991255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566FFF-F150-324D-BDF7-ED2939C1E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/>
          <a:p>
            <a:r>
              <a:rPr lang="en-US" dirty="0"/>
              <a:t>Immunohistochemistry and cell quantification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DD899C-47EE-6544-BF73-AF5C36AC5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8" y="803186"/>
            <a:ext cx="6184922" cy="5248622"/>
          </a:xfrm>
        </p:spPr>
        <p:txBody>
          <a:bodyPr>
            <a:normAutofit/>
          </a:bodyPr>
          <a:lstStyle/>
          <a:p>
            <a:r>
              <a:rPr lang="en-US" sz="2400" dirty="0" err="1"/>
              <a:t>Immunostained</a:t>
            </a:r>
            <a:r>
              <a:rPr lang="en-US" sz="2400" dirty="0"/>
              <a:t> cell cultures were visualized by a Zeiss fluorescent microscope attached to a Nikon digital camera</a:t>
            </a:r>
          </a:p>
          <a:p>
            <a:r>
              <a:rPr lang="en-US" sz="2400" dirty="0"/>
              <a:t>Total number of colonies + number of B-III-tubulin- and tyrosine hydroxylase (TH)-positive colonies were counted</a:t>
            </a:r>
          </a:p>
          <a:p>
            <a:r>
              <a:rPr lang="en-US" sz="2400" dirty="0"/>
              <a:t>Brains dissected, coronal sections cut, and slices were </a:t>
            </a:r>
            <a:r>
              <a:rPr lang="en-US" sz="2400" dirty="0" err="1"/>
              <a:t>immunostained</a:t>
            </a:r>
            <a:r>
              <a:rPr lang="en-US" sz="2400" dirty="0"/>
              <a:t>/analyzed under a fluorescent microscope</a:t>
            </a:r>
          </a:p>
        </p:txBody>
      </p:sp>
    </p:spTree>
    <p:extLst>
      <p:ext uri="{BB962C8B-B14F-4D97-AF65-F5344CB8AC3E}">
        <p14:creationId xmlns:p14="http://schemas.microsoft.com/office/powerpoint/2010/main" val="2026168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72">
            <a:extLst>
              <a:ext uri="{FF2B5EF4-FFF2-40B4-BE49-F238E27FC236}">
                <a16:creationId xmlns:a16="http://schemas.microsoft.com/office/drawing/2014/main" xmlns="" id="{6337C157-FA7C-44F7-8F26-8D60F1E4D9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74">
            <a:extLst>
              <a:ext uri="{FF2B5EF4-FFF2-40B4-BE49-F238E27FC236}">
                <a16:creationId xmlns:a16="http://schemas.microsoft.com/office/drawing/2014/main" xmlns="" id="{AD1E6BDE-4282-4B03-AB6B-4B55BB5A5E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xmlns="" id="{485C833A-4CAA-4628-90AF-765B4D9CD7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xmlns="" id="{AB238B6B-BE4A-43D5-9BF4-F25E4B1102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xmlns="" id="{822A3114-5712-45A9-8D29-C017CBA9C4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">
              <a:extLst>
                <a:ext uri="{FF2B5EF4-FFF2-40B4-BE49-F238E27FC236}">
                  <a16:creationId xmlns:a16="http://schemas.microsoft.com/office/drawing/2014/main" xmlns="" id="{B92AC81A-C7E1-484B-8CE8-35C3B082F2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9">
              <a:extLst>
                <a:ext uri="{FF2B5EF4-FFF2-40B4-BE49-F238E27FC236}">
                  <a16:creationId xmlns:a16="http://schemas.microsoft.com/office/drawing/2014/main" xmlns="" id="{1F04CC80-0868-47FF-81E3-284C107F9E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0">
              <a:extLst>
                <a:ext uri="{FF2B5EF4-FFF2-40B4-BE49-F238E27FC236}">
                  <a16:creationId xmlns:a16="http://schemas.microsoft.com/office/drawing/2014/main" xmlns="" id="{7557CA5F-0383-45CC-ABD6-3F13DF5C11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xmlns="" id="{90AA14ED-4772-4347-AB17-45AE5F2450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2">
              <a:extLst>
                <a:ext uri="{FF2B5EF4-FFF2-40B4-BE49-F238E27FC236}">
                  <a16:creationId xmlns:a16="http://schemas.microsoft.com/office/drawing/2014/main" xmlns="" id="{E3A0F7B3-4CF0-4247-84C0-6588F359D9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">
              <a:extLst>
                <a:ext uri="{FF2B5EF4-FFF2-40B4-BE49-F238E27FC236}">
                  <a16:creationId xmlns:a16="http://schemas.microsoft.com/office/drawing/2014/main" xmlns="" id="{1084963C-5EA9-4967-9241-33487A7F94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4">
              <a:extLst>
                <a:ext uri="{FF2B5EF4-FFF2-40B4-BE49-F238E27FC236}">
                  <a16:creationId xmlns:a16="http://schemas.microsoft.com/office/drawing/2014/main" xmlns="" id="{4A92CEED-BBF5-4D27-BAEF-3CB7750A19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5">
              <a:extLst>
                <a:ext uri="{FF2B5EF4-FFF2-40B4-BE49-F238E27FC236}">
                  <a16:creationId xmlns:a16="http://schemas.microsoft.com/office/drawing/2014/main" xmlns="" id="{FE7A7AD6-5681-4FC3-8C0D-39608A2D15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xmlns="" id="{5A1DD085-9573-46D7-96D8-FB79FAF0C3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7">
              <a:extLst>
                <a:ext uri="{FF2B5EF4-FFF2-40B4-BE49-F238E27FC236}">
                  <a16:creationId xmlns:a16="http://schemas.microsoft.com/office/drawing/2014/main" xmlns="" id="{4A9B4107-3EEB-48E9-968B-A0A731458B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8">
              <a:extLst>
                <a:ext uri="{FF2B5EF4-FFF2-40B4-BE49-F238E27FC236}">
                  <a16:creationId xmlns:a16="http://schemas.microsoft.com/office/drawing/2014/main" xmlns="" id="{8109B0A4-ED54-4DED-96E6-820DD63248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9">
              <a:extLst>
                <a:ext uri="{FF2B5EF4-FFF2-40B4-BE49-F238E27FC236}">
                  <a16:creationId xmlns:a16="http://schemas.microsoft.com/office/drawing/2014/main" xmlns="" id="{A8C6847A-91A4-4A9B-B064-11CF6443AA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xmlns="" id="{C85C9753-33A0-4817-9B8C-3E8A6CC4B3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xmlns="" id="{9315F3C9-3634-4926-8C56-00168B1A71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2">
              <a:extLst>
                <a:ext uri="{FF2B5EF4-FFF2-40B4-BE49-F238E27FC236}">
                  <a16:creationId xmlns:a16="http://schemas.microsoft.com/office/drawing/2014/main" xmlns="" id="{F28382E8-33D6-429A-B585-9579AA2EFA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3">
              <a:extLst>
                <a:ext uri="{FF2B5EF4-FFF2-40B4-BE49-F238E27FC236}">
                  <a16:creationId xmlns:a16="http://schemas.microsoft.com/office/drawing/2014/main" xmlns="" id="{21499034-1E36-46FE-AB69-42EBD104BA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4">
              <a:extLst>
                <a:ext uri="{FF2B5EF4-FFF2-40B4-BE49-F238E27FC236}">
                  <a16:creationId xmlns:a16="http://schemas.microsoft.com/office/drawing/2014/main" xmlns="" id="{78480B4D-FB9B-4DC7-BF42-94946CF130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5">
              <a:extLst>
                <a:ext uri="{FF2B5EF4-FFF2-40B4-BE49-F238E27FC236}">
                  <a16:creationId xmlns:a16="http://schemas.microsoft.com/office/drawing/2014/main" xmlns="" id="{83412C15-B417-4C20-A798-77F6B5BFD7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5" name="Group 97">
            <a:extLst>
              <a:ext uri="{FF2B5EF4-FFF2-40B4-BE49-F238E27FC236}">
                <a16:creationId xmlns:a16="http://schemas.microsoft.com/office/drawing/2014/main" xmlns="" id="{EC03EF63-B185-48A4-9905-A9BBA70F50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xmlns="" id="{400FC753-51FF-49B1-AE2F-C9BAAFD0B3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Isosceles Triangle 22">
              <a:extLst>
                <a:ext uri="{FF2B5EF4-FFF2-40B4-BE49-F238E27FC236}">
                  <a16:creationId xmlns:a16="http://schemas.microsoft.com/office/drawing/2014/main" xmlns="" id="{17B242DE-F1CC-479B-97B0-05C00AD526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xmlns="" id="{85338455-991A-4916-AD34-2C870B6DE8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FF0780-12E4-0F4B-8D52-44A376796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/>
          </a:bodyPr>
          <a:lstStyle/>
          <a:p>
            <a:r>
              <a:rPr lang="en-US" sz="3700"/>
              <a:t>High-Performance Liquid Chromatography </a:t>
            </a:r>
          </a:p>
        </p:txBody>
      </p:sp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xmlns="" id="{800324C0-3F86-4ACD-945B-4AD842C9C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15264" y="803186"/>
            <a:ext cx="6269015" cy="2978319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9728B3-9FC6-3845-A683-C09B204E9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844" y="964051"/>
            <a:ext cx="4196009" cy="2653976"/>
          </a:xfrm>
          <a:prstGeom prst="rect">
            <a:avLst/>
          </a:prstGeom>
          <a:ln w="9525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74288B-467C-F44A-8D9E-1FDA6ADCE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4267830"/>
            <a:ext cx="6281873" cy="1783977"/>
          </a:xfrm>
        </p:spPr>
        <p:txBody>
          <a:bodyPr>
            <a:normAutofit/>
          </a:bodyPr>
          <a:lstStyle/>
          <a:p>
            <a:r>
              <a:rPr lang="en-US"/>
              <a:t>Assessment of DA production:</a:t>
            </a:r>
          </a:p>
          <a:p>
            <a:pPr lvl="1"/>
            <a:r>
              <a:rPr lang="en-US"/>
              <a:t>hESCs cocultured with PA6 cells for 16, 20, and 23 days</a:t>
            </a:r>
          </a:p>
          <a:p>
            <a:pPr lvl="1"/>
            <a:r>
              <a:rPr lang="en-US"/>
              <a:t>Peaks were quantified </a:t>
            </a:r>
          </a:p>
        </p:txBody>
      </p:sp>
    </p:spTree>
    <p:extLst>
      <p:ext uri="{BB962C8B-B14F-4D97-AF65-F5344CB8AC3E}">
        <p14:creationId xmlns:p14="http://schemas.microsoft.com/office/powerpoint/2010/main" val="3824619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EA06921-3C0C-4126-AF75-9499D4839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xmlns="" id="{B8087084-CC7C-4D37-B821-F12CD3D29F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xmlns="" id="{A27EF3C6-8AF8-41C0-B4DF-664F240872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xmlns="" id="{46AD5CB4-13ED-4F2B-BA75-CA731F668A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xmlns="" id="{6C2FD3B8-D702-4F83-BA99-D239212113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xmlns="" id="{1AF0D977-DBC6-44B7-93FB-3F76406CF0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xmlns="" id="{B3ED27DF-D17E-4922-8394-821ED92539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xmlns="" id="{800084EB-3C31-445C-8B2E-F43BA7ED36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xmlns="" id="{5EE7F4D6-BE2E-41A9-A417-BA1AE4583D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xmlns="" id="{8805A789-4E10-46CF-A22B-8841C1CDFA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xmlns="" id="{9BD0D630-7987-48B7-A636-0ED234E22E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xmlns="" id="{F4E7D46D-851A-4DA9-B24D-19DAE1FCF2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xmlns="" id="{BA38A754-A53E-469C-B89B-6C7FF96079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xmlns="" id="{CAC17457-E557-440A-B5E0-40DFEEC899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xmlns="" id="{4D697814-F310-40D2-8E79-93C1881074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9">
              <a:extLst>
                <a:ext uri="{FF2B5EF4-FFF2-40B4-BE49-F238E27FC236}">
                  <a16:creationId xmlns:a16="http://schemas.microsoft.com/office/drawing/2014/main" xmlns="" id="{0CA691A3-EEBB-46A7-A973-B1E2DD112C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xmlns="" id="{B7361B78-110B-4437-8058-4E05A42343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21">
              <a:extLst>
                <a:ext uri="{FF2B5EF4-FFF2-40B4-BE49-F238E27FC236}">
                  <a16:creationId xmlns:a16="http://schemas.microsoft.com/office/drawing/2014/main" xmlns="" id="{97B9FFE1-BC8C-4C55-AE5D-8FDD780018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xmlns="" id="{6F87417E-9520-42E0-84D2-0C0225481A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23">
              <a:extLst>
                <a:ext uri="{FF2B5EF4-FFF2-40B4-BE49-F238E27FC236}">
                  <a16:creationId xmlns:a16="http://schemas.microsoft.com/office/drawing/2014/main" xmlns="" id="{1235F6B6-5324-426D-84BE-EF96FD4303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24">
              <a:extLst>
                <a:ext uri="{FF2B5EF4-FFF2-40B4-BE49-F238E27FC236}">
                  <a16:creationId xmlns:a16="http://schemas.microsoft.com/office/drawing/2014/main" xmlns="" id="{093C61D3-C80D-4599-8280-763868B242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25">
              <a:extLst>
                <a:ext uri="{FF2B5EF4-FFF2-40B4-BE49-F238E27FC236}">
                  <a16:creationId xmlns:a16="http://schemas.microsoft.com/office/drawing/2014/main" xmlns="" id="{D6D942F2-89B9-4755-89D9-4365831760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C40B6375-7479-45C4-8B99-EA1CF75F31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C69443"/>
            </a:solidFill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B73B05-47EA-B047-8099-DC422F9A4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848" y="643467"/>
            <a:ext cx="302230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15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3BAF07C-C39E-42EB-BB22-8D46691D97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-1"/>
            <a:ext cx="12193061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8E9CF54-0466-4261-9E62-0249E60E18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33E32106-E8B1-4F76-9EE6-58537738A3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C32C2C46-A045-44FB-8A74-5EBD650C27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6A76F79C-6683-4940-BCF7-4BCCCEE406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FF4675A3-6D07-4B1F-9BFC-AEBEA1AD06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765E127A-B6B7-4B1D-B7BD-6C8C969D29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3BCA9D9E-C72C-4751-BFA9-10B85CACE3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080C708C-69BF-441B-AB75-C98160ED06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3E79964E-F8F1-4763-8892-7BC3DAE306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FE09592A-FCC9-4AE5-BA0B-730C6F3BBE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96448994-820C-4BC1-ABF3-4579C6F99A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9BB0D192-565A-42B9-B292-CC032D71A6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6D1CA09C-5F40-4E92-A7E9-D1FCEE5128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379F5AA5-2E14-4880-A5A6-07AEF2AD89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EF14BD32-D239-4DA3-98B3-7752073657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CF07B250-E5E4-4624-9BD7-8D513A67B7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BCC5D120-7C8C-4290-865C-4EE6E4F245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C24688C6-CAE5-4EF2-B2BA-A138DA0A24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6BD31099-7C13-4901-A04F-632B1CD846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679F5FF7-82B2-4033-8FBE-63170C9378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B3D296CC-CA82-4C71-A176-6A9FECDB82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2075000"/>
          </a:xfrm>
          <a:custGeom>
            <a:avLst/>
            <a:gdLst>
              <a:gd name="connsiteX0" fmla="*/ 0 w 12192000"/>
              <a:gd name="connsiteY0" fmla="*/ 0 h 2075000"/>
              <a:gd name="connsiteX1" fmla="*/ 12192000 w 12192000"/>
              <a:gd name="connsiteY1" fmla="*/ 0 h 2075000"/>
              <a:gd name="connsiteX2" fmla="*/ 12192000 w 12192000"/>
              <a:gd name="connsiteY2" fmla="*/ 558112 h 2075000"/>
              <a:gd name="connsiteX3" fmla="*/ 12192000 w 12192000"/>
              <a:gd name="connsiteY3" fmla="*/ 750237 h 2075000"/>
              <a:gd name="connsiteX4" fmla="*/ 12192000 w 12192000"/>
              <a:gd name="connsiteY4" fmla="*/ 1726055 h 2075000"/>
              <a:gd name="connsiteX5" fmla="*/ 12113803 w 12192000"/>
              <a:gd name="connsiteY5" fmla="*/ 1734338 h 2075000"/>
              <a:gd name="connsiteX6" fmla="*/ 6753597 w 12192000"/>
              <a:gd name="connsiteY6" fmla="*/ 2057895 h 2075000"/>
              <a:gd name="connsiteX7" fmla="*/ 400746 w 12192000"/>
              <a:gd name="connsiteY7" fmla="*/ 1886552 h 2075000"/>
              <a:gd name="connsiteX8" fmla="*/ 0 w 12192000"/>
              <a:gd name="connsiteY8" fmla="*/ 1849576 h 2075000"/>
              <a:gd name="connsiteX9" fmla="*/ 0 w 12192000"/>
              <a:gd name="connsiteY9" fmla="*/ 750237 h 2075000"/>
              <a:gd name="connsiteX10" fmla="*/ 0 w 12192000"/>
              <a:gd name="connsiteY10" fmla="*/ 558112 h 207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2075000">
                <a:moveTo>
                  <a:pt x="0" y="0"/>
                </a:moveTo>
                <a:lnTo>
                  <a:pt x="12192000" y="0"/>
                </a:lnTo>
                <a:lnTo>
                  <a:pt x="12192000" y="558112"/>
                </a:lnTo>
                <a:lnTo>
                  <a:pt x="12192000" y="750237"/>
                </a:lnTo>
                <a:lnTo>
                  <a:pt x="12192000" y="1726055"/>
                </a:lnTo>
                <a:lnTo>
                  <a:pt x="12113803" y="1734338"/>
                </a:lnTo>
                <a:cubicBezTo>
                  <a:pt x="10139508" y="1932287"/>
                  <a:pt x="8237152" y="2025290"/>
                  <a:pt x="6753597" y="2057895"/>
                </a:cubicBezTo>
                <a:cubicBezTo>
                  <a:pt x="4940362" y="2097744"/>
                  <a:pt x="2657278" y="2078414"/>
                  <a:pt x="400746" y="1886552"/>
                </a:cubicBezTo>
                <a:lnTo>
                  <a:pt x="0" y="1849576"/>
                </a:lnTo>
                <a:lnTo>
                  <a:pt x="0" y="750237"/>
                </a:lnTo>
                <a:lnTo>
                  <a:pt x="0" y="558112"/>
                </a:lnTo>
                <a:close/>
              </a:path>
            </a:pathLst>
          </a:custGeom>
          <a:solidFill>
            <a:schemeClr val="tx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439BD-F3D6-C14C-AED9-DD33734DE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762608"/>
            <a:ext cx="10481519" cy="1003932"/>
          </a:xfrm>
        </p:spPr>
        <p:txBody>
          <a:bodyPr anchor="ctr">
            <a:normAutofit/>
          </a:bodyPr>
          <a:lstStyle/>
          <a:p>
            <a:pPr algn="l"/>
            <a:r>
              <a:rPr lang="en-US" sz="3600" dirty="0">
                <a:solidFill>
                  <a:schemeClr val="accent1"/>
                </a:solidFill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CAB2D8-EE3C-7144-826E-9FD927B49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21" y="2635976"/>
            <a:ext cx="8227269" cy="3542776"/>
          </a:xfrm>
        </p:spPr>
        <p:txBody>
          <a:bodyPr>
            <a:normAutofit/>
          </a:bodyPr>
          <a:lstStyle/>
          <a:p>
            <a:r>
              <a:rPr lang="en-US" sz="1600" dirty="0"/>
              <a:t>D</a:t>
            </a:r>
            <a:r>
              <a:rPr lang="en-US" sz="2400" dirty="0"/>
              <a:t>A detected by HPLC from cocultures grown in vitro for 20 and 23 days but not 16</a:t>
            </a:r>
          </a:p>
          <a:p>
            <a:r>
              <a:rPr lang="en-US" sz="2400" dirty="0"/>
              <a:t>No significant rotation scores were seen in way of the 3 groups after transplantation, indicating that the grafts were not functional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D2748C-23FD-104A-9516-A54141CCE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693" y="692944"/>
            <a:ext cx="3847311" cy="230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7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75627FE-0AC5-4349-AC08-45A58BEC9B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87AAF7B-2090-475D-9C3E-FDC03DD87A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F2DCEC33-4B31-44BC-99CB-9E4845DC4C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204E0A10-D288-4B22-87A1-737B0A37D1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9A3E042E-4911-425A-84BB-04BF90D077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3A49226D-3129-4C5A-9641-3D03BEEA79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9CC3C315-B515-4DD8-AC22-9D8417B37F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1A961828-F78F-4D56-A98E-037806C637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739D4F9D-3728-42C1-8302-452D51321C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B4D9647E-354D-4CA8-B4A7-39172E5EAC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3EC74E0-5222-4ACC-BCEC-1AA189D3BC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C0AE72B4-084D-42E6-ABED-5FD4650D4B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C9D1F5DD-8D50-4098-8D2B-10E2847527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D48F3941-C3C7-4589-AA46-067F6BB2D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C16BBE9A-4BE3-4401-82C5-8041DB14E5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6180330-CCD3-4D14-A652-D60C28252D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616C90F6-4133-43A5-B47C-7750FE2819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D7C03F90-E828-4414-8A53-92069FFB68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6ADDE443-75AA-4F32-A2EE-272C4347CE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ACD281C1-1D59-453F-A33A-D83E39EB06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60217FAC-29FE-4D6B-9BB4-FF41AA7565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0D3CC33A-6E36-4A72-9965-8E20FB05D1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F128F04E-05CD-4035-A32B-6E9ABAB931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C2574CF-1D35-4994-87BD-5A3378E1AB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374C6-D4BF-724C-8345-98307CA45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59" y="960120"/>
            <a:ext cx="3865695" cy="4171278"/>
          </a:xfrm>
        </p:spPr>
        <p:txBody>
          <a:bodyPr>
            <a:normAutofit/>
          </a:bodyPr>
          <a:lstStyle/>
          <a:p>
            <a:pPr algn="r"/>
            <a:r>
              <a:rPr lang="en-US" sz="4400" dirty="0">
                <a:solidFill>
                  <a:schemeClr val="tx1"/>
                </a:solidFill>
              </a:rPr>
              <a:t>Teratoma formation results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68B6AB33-DFE6-4FE4-94FE-C9E25424AD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752263" y="1200150"/>
            <a:ext cx="0" cy="35439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437111-70EE-A547-94E5-775252328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164" y="960120"/>
            <a:ext cx="5511800" cy="4171278"/>
          </a:xfrm>
        </p:spPr>
        <p:txBody>
          <a:bodyPr>
            <a:normAutofit/>
          </a:bodyPr>
          <a:lstStyle/>
          <a:p>
            <a:r>
              <a:rPr lang="en-US" dirty="0"/>
              <a:t>All rats in group 1 developed teratomas with classic morphological features</a:t>
            </a:r>
          </a:p>
          <a:p>
            <a:r>
              <a:rPr lang="en-US" dirty="0"/>
              <a:t>In group 2, two rats were lost after 12-13 weeks</a:t>
            </a:r>
          </a:p>
          <a:p>
            <a:r>
              <a:rPr lang="en-US" dirty="0"/>
              <a:t>No teratomas were found in group 3</a:t>
            </a:r>
          </a:p>
        </p:txBody>
      </p:sp>
    </p:spTree>
    <p:extLst>
      <p:ext uri="{BB962C8B-B14F-4D97-AF65-F5344CB8AC3E}">
        <p14:creationId xmlns:p14="http://schemas.microsoft.com/office/powerpoint/2010/main" val="4242973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2F83D5-A043-6B40-A3FB-1C75C948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93D364-1C35-7841-9184-69FEBC34E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Optogenetics</a:t>
            </a:r>
          </a:p>
          <a:p>
            <a:r>
              <a:rPr lang="en-US" sz="2400" dirty="0"/>
              <a:t>Embryonic stem-cells</a:t>
            </a:r>
          </a:p>
          <a:p>
            <a:r>
              <a:rPr lang="en-US" sz="2400" dirty="0"/>
              <a:t>Parkinson’s disease</a:t>
            </a:r>
          </a:p>
          <a:p>
            <a:r>
              <a:rPr lang="en-US" sz="2400" dirty="0"/>
              <a:t>In vitro</a:t>
            </a:r>
          </a:p>
          <a:p>
            <a:r>
              <a:rPr lang="en-US" sz="2400" dirty="0"/>
              <a:t>Grafts </a:t>
            </a:r>
          </a:p>
        </p:txBody>
      </p:sp>
    </p:spTree>
    <p:extLst>
      <p:ext uri="{BB962C8B-B14F-4D97-AF65-F5344CB8AC3E}">
        <p14:creationId xmlns:p14="http://schemas.microsoft.com/office/powerpoint/2010/main" val="2433419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5CAD93-0A63-BD4C-B558-A3086E458E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10" b="34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01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F06001-0A6C-0A47-8B57-544863F1D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CC6D3-8FC0-C043-8D04-155E14BF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338" y="803186"/>
            <a:ext cx="7315199" cy="5248622"/>
          </a:xfrm>
        </p:spPr>
        <p:txBody>
          <a:bodyPr>
            <a:noAutofit/>
          </a:bodyPr>
          <a:lstStyle/>
          <a:p>
            <a:r>
              <a:rPr lang="en-US" sz="2400" dirty="0" err="1"/>
              <a:t>hESC</a:t>
            </a:r>
            <a:r>
              <a:rPr lang="en-US" sz="2400" dirty="0"/>
              <a:t>-derived cells can differentiate into neurons</a:t>
            </a:r>
          </a:p>
          <a:p>
            <a:pPr lvl="1"/>
            <a:r>
              <a:rPr lang="en-US" sz="2400" dirty="0"/>
              <a:t>Can generate action potentials</a:t>
            </a:r>
          </a:p>
          <a:p>
            <a:pPr lvl="1"/>
            <a:r>
              <a:rPr lang="en-US" sz="2400" dirty="0"/>
              <a:t>Form synapses</a:t>
            </a:r>
          </a:p>
          <a:p>
            <a:pPr lvl="1"/>
            <a:r>
              <a:rPr lang="en-US" sz="2400" dirty="0"/>
              <a:t>Capable of synthesizing and releasing DA in vitro</a:t>
            </a:r>
          </a:p>
          <a:p>
            <a:r>
              <a:rPr lang="en-US" sz="2400" dirty="0"/>
              <a:t>After transplant: </a:t>
            </a:r>
          </a:p>
          <a:p>
            <a:pPr lvl="1"/>
            <a:r>
              <a:rPr lang="en-US" sz="2400" dirty="0"/>
              <a:t>Neurons did not survive in sufficient numbers or lost capacity to produce and release DA</a:t>
            </a:r>
          </a:p>
          <a:p>
            <a:pPr lvl="1"/>
            <a:r>
              <a:rPr lang="en-US" sz="2400" dirty="0"/>
              <a:t>The risk of teratoma formation significantly decreased with differentiation time in vitro</a:t>
            </a:r>
          </a:p>
        </p:txBody>
      </p:sp>
    </p:spTree>
    <p:extLst>
      <p:ext uri="{BB962C8B-B14F-4D97-AF65-F5344CB8AC3E}">
        <p14:creationId xmlns:p14="http://schemas.microsoft.com/office/powerpoint/2010/main" val="3058427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xmlns="" id="{828D1E49-2A21-4A83-A0E0-FB1597B4B2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088B852E-5494-418B-A833-75CF016A9E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xmlns="" id="{DF31E3C1-1A46-4329-9F80-B576692FEE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xmlns="" id="{294B4592-99CA-47B1-816F-CE2D44F65B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xmlns="" id="{BF690E4C-72F8-4AC5-AF99-562763CC67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xmlns="" id="{F834CDD4-CAB8-4ACC-9AAC-5399C743DE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xmlns="" id="{1AEB045A-6821-475B-A28E-047437ABEF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xmlns="" id="{D9B790C0-3D34-4626-BAFB-6EB473F40C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xmlns="" id="{EDA4D87F-91A4-4628-9A6E-F01820A7EE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xmlns="" id="{045DAB88-124C-459C-A889-DAE9C9BE28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xmlns="" id="{85D44010-1DAA-4CAC-B83F-7E3E8C455D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xmlns="" id="{E8C01D66-5C93-4A2E-AA74-DE97574EA4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xmlns="" id="{E2E1A6E1-6C4A-47D3-81E2-9F8624F1BB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xmlns="" id="{3E849CB5-4526-49DC-B77B-A20FDB7FFD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xmlns="" id="{5A18C8A4-FB2A-44C1-93D3-26C6DDFE0C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xmlns="" id="{85D014FD-8C5A-4071-B19E-4910AAB618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xmlns="" id="{A37D7262-3596-4026-9AD4-E94332E526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xmlns="" id="{187E37E0-AAC3-4B33-AF36-334ACCBD33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xmlns="" id="{409758BB-8A0E-4BEB-BC0C-F410AD98CD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xmlns="" id="{97C4EFE2-9D25-4978-BD9A-873B492702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xmlns="" id="{9CCAF82A-A0E0-4B55-A97B-EFFAE79AF7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4">
              <a:extLst>
                <a:ext uri="{FF2B5EF4-FFF2-40B4-BE49-F238E27FC236}">
                  <a16:creationId xmlns:a16="http://schemas.microsoft.com/office/drawing/2014/main" xmlns="" id="{4F800DD8-3954-4F73-8807-16F1CFAC1E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5">
              <a:extLst>
                <a:ext uri="{FF2B5EF4-FFF2-40B4-BE49-F238E27FC236}">
                  <a16:creationId xmlns:a16="http://schemas.microsoft.com/office/drawing/2014/main" xmlns="" id="{84E1C91A-4B06-4852-918C-6380FA986B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34DF9B-CCEA-D04E-88B9-FC70C4BA2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795527"/>
            <a:ext cx="10488547" cy="119091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Optogenetics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E972DE0D-2E53-4159-ABD3-C601524262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7030" y="2250281"/>
            <a:ext cx="4959318" cy="3678237"/>
          </a:xfrm>
          <a:prstGeom prst="rect">
            <a:avLst/>
          </a:prstGeom>
          <a:solidFill>
            <a:schemeClr val="bg1"/>
          </a:solidFill>
          <a:ln w="19050">
            <a:solidFill>
              <a:srgbClr val="F9FE6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C07F5-5616-E54E-B2EA-5743C0E4CC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58" b="2"/>
          <a:stretch/>
        </p:blipFill>
        <p:spPr>
          <a:xfrm>
            <a:off x="1103257" y="2416047"/>
            <a:ext cx="4626864" cy="3346704"/>
          </a:xfrm>
          <a:prstGeom prst="rect">
            <a:avLst/>
          </a:prstGeom>
          <a:ln w="12700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AB35EA-793B-2443-9C7E-B5F969490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703" y="2228850"/>
            <a:ext cx="5028928" cy="3699669"/>
          </a:xfrm>
        </p:spPr>
        <p:txBody>
          <a:bodyPr>
            <a:normAutofit/>
          </a:bodyPr>
          <a:lstStyle/>
          <a:p>
            <a:pPr>
              <a:buClr>
                <a:srgbClr val="F9FE66"/>
              </a:buClr>
            </a:pPr>
            <a:r>
              <a:rPr lang="en-US" dirty="0"/>
              <a:t>What is optogenetics?</a:t>
            </a:r>
          </a:p>
          <a:p>
            <a:pPr lvl="1">
              <a:buClr>
                <a:srgbClr val="F9FE66"/>
              </a:buClr>
            </a:pPr>
            <a:r>
              <a:rPr lang="en-US" dirty="0"/>
              <a:t>A biological technique that involves the use of light to control cells in living tissue, typically neurons, that have been genetically modified to express light-sensitive ion channels</a:t>
            </a:r>
          </a:p>
          <a:p>
            <a:pPr lvl="1">
              <a:buClr>
                <a:srgbClr val="F9FE66"/>
              </a:buClr>
            </a:pP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=FlGbznBmx8M</a:t>
            </a:r>
          </a:p>
          <a:p>
            <a:pPr lvl="1">
              <a:buClr>
                <a:srgbClr val="F9FE66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200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4DB7353-7D7A-431B-A5B6-A3845E6F2B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9E8D15D6-6183-4BE1-A315-C7EC9C1A53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82A253FA-4E60-4B4D-94B0-93ECFCF309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E1B39AD1-11BD-457B-822C-A873607F41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CC286005-78D5-4BE4-AA8B-75CDC07E78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09E4A22D-7E83-4F24-97FE-931A93CACC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4351E96B-8DD4-4D5E-A9F0-C47F5F3378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BFF78610-2475-4756-9EC8-5DA7D8902D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C7ACAE44-681D-4CBC-B2AB-E5131DF5A8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xmlns="" id="{CA22E4A0-73AA-4722-9C16-F3AF9A33EC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xmlns="" id="{BB36E626-EBEB-41C0-B224-8DB049DB4D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D603DEC5-BED4-4DB6-A253-F61CC36742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xmlns="" id="{86AE9DE6-CA9A-479B-A0FB-0E1BAC7A65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16CB8DC8-E75F-4574-A290-AAB7031BE8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xmlns="" id="{1CA657E1-3A52-4C23-AA47-EBB2D5C414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ED4F701B-2A93-464F-A673-54EED5C4C4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xmlns="" id="{9977C34F-F6C9-4749-B201-7B928802DF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xmlns="" id="{3A913E6B-DBE9-4291-A34C-36069ECB8E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xmlns="" id="{7D415C04-AB5C-4B76-9E49-EEBAEE64D0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xmlns="" id="{151FDC11-E872-4EAE-A597-822F9FE170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B24766B-81CA-44C7-BF11-77A12BA4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1A2F9962-DEB8-461C-8B4C-C0ED0D8A7B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C0672E08-EB09-4B8E-8522-24BBC2CFFD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3447AB64-F3EC-4A1F-BFD4-F0F9DB3DAD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xmlns="" id="{10CE3618-1D7A-4256-B2AF-9DB692996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D91A9185-A7D5-460B-98BC-0BF2EBD3E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xmlns="" id="{8AFC1764-6516-4F77-BF30-B8ADB3C9F4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FCAFF9F9-F806-47EC-BCAC-9921E719FF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xmlns="" id="{09D92491-36BD-4861-BA54-DD88E60898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xmlns="" id="{23740E15-AB86-4E5C-A137-07E0DDC035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xmlns="" id="{BE097852-1F54-4EF0-A1BE-561272FCD6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xmlns="" id="{5C2DF1F9-21CC-430E-84C8-356C73C6FD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xmlns="" id="{7F11B45B-3EDE-4B6A-903B-0AE6E9DDF4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xmlns="" id="{F77FDDC5-477E-420D-B98F-42ABA24772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xmlns="" id="{A92C0474-B573-45C5-84C5-194CE1715F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xmlns="" id="{2FBC62F8-64D0-4025-99AE-A04E291D90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xmlns="" id="{7632F945-80B5-4575-A538-29495BF8F2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xmlns="" id="{5562CC17-43D4-4E57-AE08-83952EE59D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xmlns="" id="{E1D78CFE-04CA-4101-AFCF-196940B2D1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xmlns="" id="{41F2A149-A64E-4690-B049-18C156A8E2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xmlns="" id="{D9313C72-D62D-4416-A6AE-7EB7D6B54A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xmlns="" id="{77B03BEA-76E5-4ECB-B9BB-D89D27509E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xmlns="" id="{6AF6BECE-416D-4C3A-AD6F-68B08F3CA7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xmlns="" id="{B9197E2A-A098-480D-A2A6-3F3B889EDA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xmlns="" id="{5A493EDB-6C9E-483F-86A6-0F473E5908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C1C82A-033B-F44D-8932-E8BA6A5D7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374" y="1263404"/>
            <a:ext cx="8247189" cy="3115075"/>
          </a:xfrm>
        </p:spPr>
        <p:txBody>
          <a:bodyPr vert="horz" lIns="228600" tIns="228600" rIns="228600" bIns="0" rtlCol="0" anchor="b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7200" dirty="0">
                <a:solidFill>
                  <a:schemeClr val="accent1"/>
                </a:solidFill>
              </a:rPr>
              <a:t>Steinbeck, J. A. et al.</a:t>
            </a:r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xmlns="" id="{3F39476B-1A6D-47CB-AC7A-FB87EF003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1490253" y="3276595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24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3C5918A-1DC5-4CF3-AA27-00AA3088AA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B786683A-6FD6-4BF7-B3B0-DC39767739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274788" y="-15796"/>
            <a:ext cx="7911916" cy="6889592"/>
          </a:xfrm>
          <a:custGeom>
            <a:avLst/>
            <a:gdLst>
              <a:gd name="connsiteX0" fmla="*/ 1144064 w 7911916"/>
              <a:gd name="connsiteY0" fmla="*/ 0 h 6889592"/>
              <a:gd name="connsiteX1" fmla="*/ 7911916 w 7911916"/>
              <a:gd name="connsiteY1" fmla="*/ 0 h 6889592"/>
              <a:gd name="connsiteX2" fmla="*/ 7911916 w 7911916"/>
              <a:gd name="connsiteY2" fmla="*/ 6889592 h 6889592"/>
              <a:gd name="connsiteX3" fmla="*/ 1282780 w 7911916"/>
              <a:gd name="connsiteY3" fmla="*/ 6889592 h 6889592"/>
              <a:gd name="connsiteX4" fmla="*/ 1021588 w 7911916"/>
              <a:gd name="connsiteY4" fmla="*/ 6461391 h 6889592"/>
              <a:gd name="connsiteX5" fmla="*/ 841264 w 7911916"/>
              <a:gd name="connsiteY5" fmla="*/ 370936 h 6889592"/>
              <a:gd name="connsiteX6" fmla="*/ 1119707 w 7911916"/>
              <a:gd name="connsiteY6" fmla="*/ 26053 h 688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1916" h="6889592">
                <a:moveTo>
                  <a:pt x="1144064" y="0"/>
                </a:moveTo>
                <a:lnTo>
                  <a:pt x="7911916" y="0"/>
                </a:lnTo>
                <a:lnTo>
                  <a:pt x="7911916" y="6889592"/>
                </a:lnTo>
                <a:lnTo>
                  <a:pt x="1282780" y="6889592"/>
                </a:lnTo>
                <a:lnTo>
                  <a:pt x="1021588" y="6461391"/>
                </a:lnTo>
                <a:cubicBezTo>
                  <a:pt x="-73086" y="4533675"/>
                  <a:pt x="-509682" y="2192905"/>
                  <a:pt x="841264" y="370936"/>
                </a:cubicBezTo>
                <a:cubicBezTo>
                  <a:pt x="928899" y="253509"/>
                  <a:pt x="1021859" y="138477"/>
                  <a:pt x="1119707" y="26053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05169E50-59FB-4AEE-B61D-44A882A4CD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249750" y="-6726"/>
            <a:ext cx="5931659" cy="6871452"/>
          </a:xfrm>
          <a:custGeom>
            <a:avLst/>
            <a:gdLst>
              <a:gd name="connsiteX0" fmla="*/ 2429503 w 5931659"/>
              <a:gd name="connsiteY0" fmla="*/ 0 h 6871452"/>
              <a:gd name="connsiteX1" fmla="*/ 5931659 w 5931659"/>
              <a:gd name="connsiteY1" fmla="*/ 0 h 6871452"/>
              <a:gd name="connsiteX2" fmla="*/ 5931659 w 5931659"/>
              <a:gd name="connsiteY2" fmla="*/ 6871452 h 6871452"/>
              <a:gd name="connsiteX3" fmla="*/ 1302090 w 5931659"/>
              <a:gd name="connsiteY3" fmla="*/ 6871452 h 6871452"/>
              <a:gd name="connsiteX4" fmla="*/ 1257860 w 5931659"/>
              <a:gd name="connsiteY4" fmla="*/ 6820098 h 6871452"/>
              <a:gd name="connsiteX5" fmla="*/ 456609 w 5931659"/>
              <a:gd name="connsiteY5" fmla="*/ 1965059 h 6871452"/>
              <a:gd name="connsiteX6" fmla="*/ 2356353 w 5931659"/>
              <a:gd name="connsiteY6" fmla="*/ 42030 h 687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1659" h="6871452">
                <a:moveTo>
                  <a:pt x="2429503" y="0"/>
                </a:moveTo>
                <a:lnTo>
                  <a:pt x="5931659" y="0"/>
                </a:lnTo>
                <a:lnTo>
                  <a:pt x="5931659" y="6871452"/>
                </a:lnTo>
                <a:lnTo>
                  <a:pt x="1302090" y="6871452"/>
                </a:lnTo>
                <a:lnTo>
                  <a:pt x="1257860" y="6820098"/>
                </a:lnTo>
                <a:cubicBezTo>
                  <a:pt x="121068" y="5395213"/>
                  <a:pt x="-469022" y="3541076"/>
                  <a:pt x="456609" y="1965059"/>
                </a:cubicBezTo>
                <a:cubicBezTo>
                  <a:pt x="919425" y="1178905"/>
                  <a:pt x="1583566" y="524859"/>
                  <a:pt x="2356353" y="42030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117C30F0-5A38-4B60-B632-3AF7C27808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5433528" y="-3116"/>
            <a:ext cx="6766974" cy="6864232"/>
          </a:xfrm>
          <a:custGeom>
            <a:avLst/>
            <a:gdLst>
              <a:gd name="connsiteX0" fmla="*/ 2135088 w 6766974"/>
              <a:gd name="connsiteY0" fmla="*/ 0 h 6864232"/>
              <a:gd name="connsiteX1" fmla="*/ 6766974 w 6766974"/>
              <a:gd name="connsiteY1" fmla="*/ 0 h 6864232"/>
              <a:gd name="connsiteX2" fmla="*/ 6766974 w 6766974"/>
              <a:gd name="connsiteY2" fmla="*/ 6864232 h 6864232"/>
              <a:gd name="connsiteX3" fmla="*/ 1128977 w 6766974"/>
              <a:gd name="connsiteY3" fmla="*/ 6864232 h 6864232"/>
              <a:gd name="connsiteX4" fmla="*/ 1004776 w 6766974"/>
              <a:gd name="connsiteY4" fmla="*/ 6687663 h 6864232"/>
              <a:gd name="connsiteX5" fmla="*/ 709736 w 6766974"/>
              <a:gd name="connsiteY5" fmla="*/ 1521351 h 6864232"/>
              <a:gd name="connsiteX6" fmla="*/ 1896284 w 6766974"/>
              <a:gd name="connsiteY6" fmla="*/ 197391 h 686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6974" h="6864232">
                <a:moveTo>
                  <a:pt x="2135088" y="0"/>
                </a:moveTo>
                <a:lnTo>
                  <a:pt x="6766974" y="0"/>
                </a:lnTo>
                <a:lnTo>
                  <a:pt x="6766974" y="6864232"/>
                </a:lnTo>
                <a:lnTo>
                  <a:pt x="1128977" y="6864232"/>
                </a:lnTo>
                <a:lnTo>
                  <a:pt x="1004776" y="6687663"/>
                </a:lnTo>
                <a:cubicBezTo>
                  <a:pt x="-54053" y="5122098"/>
                  <a:pt x="-463081" y="3202457"/>
                  <a:pt x="709736" y="1521351"/>
                </a:cubicBezTo>
                <a:cubicBezTo>
                  <a:pt x="1045443" y="1039181"/>
                  <a:pt x="1446565" y="592246"/>
                  <a:pt x="1896284" y="197391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A200CBA5-3F2B-4AAC-9F86-99AFECC19C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53136" y="0"/>
            <a:ext cx="5238864" cy="6858000"/>
          </a:xfrm>
          <a:custGeom>
            <a:avLst/>
            <a:gdLst>
              <a:gd name="connsiteX0" fmla="*/ 2829115 w 5238864"/>
              <a:gd name="connsiteY0" fmla="*/ 0 h 6864726"/>
              <a:gd name="connsiteX1" fmla="*/ 5238864 w 5238864"/>
              <a:gd name="connsiteY1" fmla="*/ 0 h 6864726"/>
              <a:gd name="connsiteX2" fmla="*/ 5238864 w 5238864"/>
              <a:gd name="connsiteY2" fmla="*/ 6864726 h 6864726"/>
              <a:gd name="connsiteX3" fmla="*/ 1518091 w 5238864"/>
              <a:gd name="connsiteY3" fmla="*/ 6864726 h 6864726"/>
              <a:gd name="connsiteX4" fmla="*/ 1435414 w 5238864"/>
              <a:gd name="connsiteY4" fmla="*/ 6778879 h 6864726"/>
              <a:gd name="connsiteX5" fmla="*/ 406006 w 5238864"/>
              <a:gd name="connsiteY5" fmla="*/ 2093910 h 6864726"/>
              <a:gd name="connsiteX6" fmla="*/ 2559142 w 5238864"/>
              <a:gd name="connsiteY6" fmla="*/ 124487 h 686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864" h="6864726">
                <a:moveTo>
                  <a:pt x="2829115" y="0"/>
                </a:moveTo>
                <a:lnTo>
                  <a:pt x="5238864" y="0"/>
                </a:lnTo>
                <a:lnTo>
                  <a:pt x="5238864" y="6864726"/>
                </a:lnTo>
                <a:lnTo>
                  <a:pt x="1518091" y="6864726"/>
                </a:lnTo>
                <a:lnTo>
                  <a:pt x="1435414" y="6778879"/>
                </a:lnTo>
                <a:cubicBezTo>
                  <a:pt x="226066" y="5476104"/>
                  <a:pt x="-499346" y="3635393"/>
                  <a:pt x="406006" y="2093910"/>
                </a:cubicBezTo>
                <a:cubicBezTo>
                  <a:pt x="907547" y="1241972"/>
                  <a:pt x="1674986" y="564513"/>
                  <a:pt x="2559142" y="1244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85F185-44D3-FA46-9124-0BB73A3CF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928" y="1134142"/>
            <a:ext cx="3744986" cy="4589717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Why use optogenetics?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FA3E3E-7EBD-954C-AECC-A58FCDB54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77" y="803186"/>
            <a:ext cx="5427137" cy="5248622"/>
          </a:xfrm>
        </p:spPr>
        <p:txBody>
          <a:bodyPr>
            <a:normAutofit/>
          </a:bodyPr>
          <a:lstStyle/>
          <a:p>
            <a:r>
              <a:rPr lang="en-US" sz="2400" dirty="0"/>
              <a:t>Optogenetics:</a:t>
            </a:r>
          </a:p>
          <a:p>
            <a:pPr lvl="1"/>
            <a:r>
              <a:rPr lang="en-US" sz="2400" dirty="0"/>
              <a:t>Strategy for interrogating graft function and graft-to-host connectivity with the potential to resolve long-standing mechanistic questions</a:t>
            </a:r>
          </a:p>
        </p:txBody>
      </p:sp>
    </p:spTree>
    <p:extLst>
      <p:ext uri="{BB962C8B-B14F-4D97-AF65-F5344CB8AC3E}">
        <p14:creationId xmlns:p14="http://schemas.microsoft.com/office/powerpoint/2010/main" val="3035294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585524-3165-AE41-B9AB-E7C6A9D64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DEAD8A-42EA-504D-B033-B7E88F4A8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6"/>
            <a:ext cx="6740178" cy="5248622"/>
          </a:xfrm>
        </p:spPr>
        <p:txBody>
          <a:bodyPr>
            <a:normAutofit/>
          </a:bodyPr>
          <a:lstStyle/>
          <a:p>
            <a:r>
              <a:rPr lang="en-US" sz="2400" dirty="0"/>
              <a:t>6-OHDA was injected into the right striatum in mice</a:t>
            </a:r>
          </a:p>
          <a:p>
            <a:r>
              <a:rPr lang="en-US" sz="2400" dirty="0"/>
              <a:t>Randomized to receive either HALO or EYFP transplants </a:t>
            </a:r>
          </a:p>
          <a:p>
            <a:r>
              <a:rPr lang="en-US" sz="2400" dirty="0"/>
              <a:t>Successfully recovered mice selected for cannula implantation and optogenetic testing</a:t>
            </a:r>
          </a:p>
        </p:txBody>
      </p:sp>
    </p:spTree>
    <p:extLst>
      <p:ext uri="{BB962C8B-B14F-4D97-AF65-F5344CB8AC3E}">
        <p14:creationId xmlns:p14="http://schemas.microsoft.com/office/powerpoint/2010/main" val="1223626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3BAF07C-C39E-42EB-BB22-8D46691D97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-1"/>
            <a:ext cx="12193061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8E9CF54-0466-4261-9E62-0249E60E18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33E32106-E8B1-4F76-9EE6-58537738A3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C32C2C46-A045-44FB-8A74-5EBD650C27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6A76F79C-6683-4940-BCF7-4BCCCEE406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FF4675A3-6D07-4B1F-9BFC-AEBEA1AD06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765E127A-B6B7-4B1D-B7BD-6C8C969D29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3BCA9D9E-C72C-4751-BFA9-10B85CACE3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080C708C-69BF-441B-AB75-C98160ED06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3E79964E-F8F1-4763-8892-7BC3DAE306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FE09592A-FCC9-4AE5-BA0B-730C6F3BBE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96448994-820C-4BC1-ABF3-4579C6F99A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9BB0D192-565A-42B9-B292-CC032D71A6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6D1CA09C-5F40-4E92-A7E9-D1FCEE5128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379F5AA5-2E14-4880-A5A6-07AEF2AD89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EF14BD32-D239-4DA3-98B3-7752073657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CF07B250-E5E4-4624-9BD7-8D513A67B7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BCC5D120-7C8C-4290-865C-4EE6E4F245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C24688C6-CAE5-4EF2-B2BA-A138DA0A24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6BD31099-7C13-4901-A04F-632B1CD846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679F5FF7-82B2-4033-8FBE-63170C9378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B3D296CC-CA82-4C71-A176-6A9FECDB82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2075000"/>
          </a:xfrm>
          <a:custGeom>
            <a:avLst/>
            <a:gdLst>
              <a:gd name="connsiteX0" fmla="*/ 0 w 12192000"/>
              <a:gd name="connsiteY0" fmla="*/ 0 h 2075000"/>
              <a:gd name="connsiteX1" fmla="*/ 12192000 w 12192000"/>
              <a:gd name="connsiteY1" fmla="*/ 0 h 2075000"/>
              <a:gd name="connsiteX2" fmla="*/ 12192000 w 12192000"/>
              <a:gd name="connsiteY2" fmla="*/ 558112 h 2075000"/>
              <a:gd name="connsiteX3" fmla="*/ 12192000 w 12192000"/>
              <a:gd name="connsiteY3" fmla="*/ 750237 h 2075000"/>
              <a:gd name="connsiteX4" fmla="*/ 12192000 w 12192000"/>
              <a:gd name="connsiteY4" fmla="*/ 1726055 h 2075000"/>
              <a:gd name="connsiteX5" fmla="*/ 12113803 w 12192000"/>
              <a:gd name="connsiteY5" fmla="*/ 1734338 h 2075000"/>
              <a:gd name="connsiteX6" fmla="*/ 6753597 w 12192000"/>
              <a:gd name="connsiteY6" fmla="*/ 2057895 h 2075000"/>
              <a:gd name="connsiteX7" fmla="*/ 400746 w 12192000"/>
              <a:gd name="connsiteY7" fmla="*/ 1886552 h 2075000"/>
              <a:gd name="connsiteX8" fmla="*/ 0 w 12192000"/>
              <a:gd name="connsiteY8" fmla="*/ 1849576 h 2075000"/>
              <a:gd name="connsiteX9" fmla="*/ 0 w 12192000"/>
              <a:gd name="connsiteY9" fmla="*/ 750237 h 2075000"/>
              <a:gd name="connsiteX10" fmla="*/ 0 w 12192000"/>
              <a:gd name="connsiteY10" fmla="*/ 558112 h 207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2075000">
                <a:moveTo>
                  <a:pt x="0" y="0"/>
                </a:moveTo>
                <a:lnTo>
                  <a:pt x="12192000" y="0"/>
                </a:lnTo>
                <a:lnTo>
                  <a:pt x="12192000" y="558112"/>
                </a:lnTo>
                <a:lnTo>
                  <a:pt x="12192000" y="750237"/>
                </a:lnTo>
                <a:lnTo>
                  <a:pt x="12192000" y="1726055"/>
                </a:lnTo>
                <a:lnTo>
                  <a:pt x="12113803" y="1734338"/>
                </a:lnTo>
                <a:cubicBezTo>
                  <a:pt x="10139508" y="1932287"/>
                  <a:pt x="8237152" y="2025290"/>
                  <a:pt x="6753597" y="2057895"/>
                </a:cubicBezTo>
                <a:cubicBezTo>
                  <a:pt x="4940362" y="2097744"/>
                  <a:pt x="2657278" y="2078414"/>
                  <a:pt x="400746" y="1886552"/>
                </a:cubicBezTo>
                <a:lnTo>
                  <a:pt x="0" y="1849576"/>
                </a:lnTo>
                <a:lnTo>
                  <a:pt x="0" y="750237"/>
                </a:lnTo>
                <a:lnTo>
                  <a:pt x="0" y="558112"/>
                </a:lnTo>
                <a:close/>
              </a:path>
            </a:pathLst>
          </a:custGeom>
          <a:solidFill>
            <a:schemeClr val="tx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F2B7B8-EF23-AF49-A78F-01E98289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762608"/>
            <a:ext cx="10481519" cy="1003932"/>
          </a:xfrm>
        </p:spPr>
        <p:txBody>
          <a:bodyPr anchor="ctr">
            <a:normAutofit/>
          </a:bodyPr>
          <a:lstStyle/>
          <a:p>
            <a:pPr algn="l"/>
            <a:r>
              <a:rPr lang="en-US" sz="3600" dirty="0">
                <a:solidFill>
                  <a:schemeClr val="accent1"/>
                </a:solidFill>
              </a:rPr>
              <a:t>Methods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CE6338-4919-AA4D-8CA0-2DBE1BDFE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21" y="2635976"/>
            <a:ext cx="9773493" cy="354277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Generation of stable opsin-expressing </a:t>
            </a:r>
            <a:r>
              <a:rPr lang="en-US" sz="2400" dirty="0" err="1"/>
              <a:t>hESC</a:t>
            </a:r>
            <a:r>
              <a:rPr lang="en-US" sz="2400" dirty="0"/>
              <a:t> lines</a:t>
            </a:r>
          </a:p>
          <a:p>
            <a:pPr lvl="1"/>
            <a:r>
              <a:rPr lang="en-US" sz="2400" dirty="0"/>
              <a:t>HALO and EYFP grafts</a:t>
            </a:r>
          </a:p>
          <a:p>
            <a:pPr lvl="1"/>
            <a:r>
              <a:rPr lang="en-US" sz="2400" dirty="0"/>
              <a:t>Lentivirus produced via co-transfection of the HALO or EYFP plasmids</a:t>
            </a:r>
          </a:p>
          <a:p>
            <a:pPr lvl="1"/>
            <a:r>
              <a:rPr lang="en-US" sz="2400" dirty="0"/>
              <a:t>10 days after plating, colonies were picked/screened for integration of opsin and control transgenes by PCR</a:t>
            </a:r>
          </a:p>
          <a:p>
            <a:r>
              <a:rPr lang="en-US" sz="2400" dirty="0"/>
              <a:t>Generation of midbrain dopamine neurons from opsin-expressing </a:t>
            </a:r>
            <a:r>
              <a:rPr lang="en-US" sz="2400" dirty="0" err="1"/>
              <a:t>hESC</a:t>
            </a:r>
            <a:r>
              <a:rPr lang="en-US" sz="2400" dirty="0"/>
              <a:t> lines</a:t>
            </a:r>
          </a:p>
        </p:txBody>
      </p:sp>
    </p:spTree>
    <p:extLst>
      <p:ext uri="{BB962C8B-B14F-4D97-AF65-F5344CB8AC3E}">
        <p14:creationId xmlns:p14="http://schemas.microsoft.com/office/powerpoint/2010/main" val="1687322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6B56B-37B4-3B47-9031-343BA40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8C1CC8-9788-4845-8FB5-4B5438128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Calcium imaging</a:t>
            </a:r>
          </a:p>
          <a:p>
            <a:r>
              <a:rPr lang="en-US" sz="2400" dirty="0"/>
              <a:t>HPLC</a:t>
            </a:r>
          </a:p>
          <a:p>
            <a:r>
              <a:rPr lang="en-US" sz="2400" dirty="0"/>
              <a:t>Immunohistochemistry</a:t>
            </a:r>
          </a:p>
          <a:p>
            <a:r>
              <a:rPr lang="en-US" sz="2400" dirty="0"/>
              <a:t>Cell counting </a:t>
            </a:r>
          </a:p>
        </p:txBody>
      </p:sp>
    </p:spTree>
    <p:extLst>
      <p:ext uri="{BB962C8B-B14F-4D97-AF65-F5344CB8AC3E}">
        <p14:creationId xmlns:p14="http://schemas.microsoft.com/office/powerpoint/2010/main" val="487247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75627FE-0AC5-4349-AC08-45A58BEC9B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87AAF7B-2090-475D-9C3E-FDC03DD87A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F2DCEC33-4B31-44BC-99CB-9E4845DC4C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204E0A10-D288-4B22-87A1-737B0A37D1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9A3E042E-4911-425A-84BB-04BF90D077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3A49226D-3129-4C5A-9641-3D03BEEA79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9CC3C315-B515-4DD8-AC22-9D8417B37F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1A961828-F78F-4D56-A98E-037806C637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739D4F9D-3728-42C1-8302-452D51321C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B4D9647E-354D-4CA8-B4A7-39172E5EAC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3EC74E0-5222-4ACC-BCEC-1AA189D3BC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C0AE72B4-084D-42E6-ABED-5FD4650D4B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C9D1F5DD-8D50-4098-8D2B-10E2847527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D48F3941-C3C7-4589-AA46-067F6BB2D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C16BBE9A-4BE3-4401-82C5-8041DB14E5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6180330-CCD3-4D14-A652-D60C28252D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616C90F6-4133-43A5-B47C-7750FE2819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D7C03F90-E828-4414-8A53-92069FFB68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6ADDE443-75AA-4F32-A2EE-272C4347CE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ACD281C1-1D59-453F-A33A-D83E39EB06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60217FAC-29FE-4D6B-9BB4-FF41AA7565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0D3CC33A-6E36-4A72-9965-8E20FB05D1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F128F04E-05CD-4035-A32B-6E9ABAB931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C2574CF-1D35-4994-87BD-5A3378E1AB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F15E74-1C20-E246-B69A-80FB94210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59" y="960120"/>
            <a:ext cx="3865695" cy="4171278"/>
          </a:xfrm>
        </p:spPr>
        <p:txBody>
          <a:bodyPr>
            <a:normAutofit/>
          </a:bodyPr>
          <a:lstStyle/>
          <a:p>
            <a:pPr algn="r"/>
            <a:r>
              <a:rPr lang="en-US" sz="4400" dirty="0">
                <a:solidFill>
                  <a:schemeClr val="tx1"/>
                </a:solidFill>
              </a:rPr>
              <a:t>Behavioral assays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68B6AB33-DFE6-4FE4-94FE-C9E25424AD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752263" y="1200150"/>
            <a:ext cx="0" cy="35439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EF6095-7571-9B41-98E3-800A56B98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163" y="960120"/>
            <a:ext cx="6706665" cy="455803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Behavioral experiments were performed 4-6 days after the initiation of food restriction</a:t>
            </a:r>
          </a:p>
          <a:p>
            <a:r>
              <a:rPr lang="en-US" sz="2400" dirty="0"/>
              <a:t>During test- animals were allowed to collect sucrose pellets from small cups aligned to both sides of a narrow corridor for 5 min</a:t>
            </a:r>
          </a:p>
          <a:p>
            <a:r>
              <a:rPr lang="en-US" sz="2400" dirty="0"/>
              <a:t>Returned to home cage</a:t>
            </a:r>
          </a:p>
          <a:p>
            <a:r>
              <a:rPr lang="en-US" sz="2400" dirty="0"/>
              <a:t>Next day, R-(-)apomorphine was injected 20 min before </a:t>
            </a:r>
          </a:p>
          <a:p>
            <a:r>
              <a:rPr lang="en-US" sz="2400" dirty="0"/>
              <a:t>Subjected to full corridor procedure including habituation and optogenetic testing twice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844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4DB7353-7D7A-431B-A5B6-A3845E6F2B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9E8D15D6-6183-4BE1-A315-C7EC9C1A53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82A253FA-4E60-4B4D-94B0-93ECFCF309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E1B39AD1-11BD-457B-822C-A873607F41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CC286005-78D5-4BE4-AA8B-75CDC07E78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09E4A22D-7E83-4F24-97FE-931A93CACC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4351E96B-8DD4-4D5E-A9F0-C47F5F3378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BFF78610-2475-4756-9EC8-5DA7D8902D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C7ACAE44-681D-4CBC-B2AB-E5131DF5A8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xmlns="" id="{CA22E4A0-73AA-4722-9C16-F3AF9A33EC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xmlns="" id="{BB36E626-EBEB-41C0-B224-8DB049DB4D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D603DEC5-BED4-4DB6-A253-F61CC36742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xmlns="" id="{86AE9DE6-CA9A-479B-A0FB-0E1BAC7A65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16CB8DC8-E75F-4574-A290-AAB7031BE8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xmlns="" id="{1CA657E1-3A52-4C23-AA47-EBB2D5C414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ED4F701B-2A93-464F-A673-54EED5C4C4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xmlns="" id="{9977C34F-F6C9-4749-B201-7B928802DF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xmlns="" id="{3A913E6B-DBE9-4291-A34C-36069ECB8E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xmlns="" id="{7D415C04-AB5C-4B76-9E49-EEBAEE64D0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xmlns="" id="{151FDC11-E872-4EAE-A597-822F9FE170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B24766B-81CA-44C7-BF11-77A12BA4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1A2F9962-DEB8-461C-8B4C-C0ED0D8A7B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C0672E08-EB09-4B8E-8522-24BBC2CFFD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3447AB64-F3EC-4A1F-BFD4-F0F9DB3DAD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7FF52F0-41C1-43AB-A827-85DF6A06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6C144995-155B-424A-B9F4-F22B71B70C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xmlns="" id="{8209302C-6060-4E33-B0FF-231E14ABEB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1B7CFB76-EC56-4AEC-9C98-2E090DE43F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xmlns="" id="{B477DDB4-CCA0-4087-A6A1-A2AAE5021C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xmlns="" id="{D6D89F34-3A58-4580-BD09-33277B5DE2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xmlns="" id="{B2323A6B-B80D-43C6-9C79-8A543993B5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xmlns="" id="{34BF7A9F-A77E-438F-B3C2-963039783E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xmlns="" id="{F5EE77F3-F65B-4C01-91EB-3F45576BFA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xmlns="" id="{E2A55C6C-6A64-4546-AA40-F2343C11F1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xmlns="" id="{BBF96922-FB36-4155-A363-5AB6E60F03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xmlns="" id="{5BB8D0CC-3FD6-4257-9B8E-8F6B35BAAF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xmlns="" id="{59C16BD8-BDED-4F47-9EF4-B9F466D90B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xmlns="" id="{687913F5-87F7-499B-9C9A-DB7687145E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xmlns="" id="{C1FC0B82-88DF-42A3-9041-1037C9A76B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xmlns="" id="{1C083223-5759-48E1-B3AE-ADF4C165B0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xmlns="" id="{A283EA1D-83E3-4469-A48F-58ECE18730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xmlns="" id="{9C827C81-2FCC-48CE-947D-120E6924BE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xmlns="" id="{FDB65A24-1E0B-4AEF-8973-DCD5417FB7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xmlns="" id="{FD07639F-33B8-42B0-8353-70EFD44BA1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xmlns="" id="{4C2C74EF-6FD2-4E2D-84EA-33191D52C0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49DB63B5-3AC2-4401-94EF-046358A666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4560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xmlns="" id="{5BF7DBAF-F0AA-4410-8A08-2579C85088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5892384" y="4560849"/>
            <a:ext cx="407233" cy="35106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6E6A30-A5D7-6A44-B026-A7E891B63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501650"/>
            <a:ext cx="69850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6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2366EBA-92FD-44AE-87A9-25E5135EB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437F5FC-01F7-4EB4-81E7-C27D917E9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4B0CFF10-4805-4BFA-961B-1F60DAEB94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BE054536-C03E-4857-B4AE-D687A58F9A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FE33E51C-23D8-43F5-98C4-A2ED2C4C99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89E18891-DEB2-4CFD-A907-2868B2A910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0002C1BB-DB60-4314-A2FC-203E54D94C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9B75BDFA-6D78-4FB1-9F21-5280855C49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0B632D6B-A327-41AB-BBCF-9A03AD2AB7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F514BBC5-1736-4813-BECB-5A6B6738E5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94A2C868-7AEC-4209-BFA3-7185B11D33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FF56CB70-2B25-4695-ADC8-6092D0D112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BA411BEF-2182-4458-B9AF-1634B5C231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53F27E63-3F11-4C85-AC72-1EE8508C4C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68B589BA-F70F-4E0B-94B9-EEB83EDF3F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9D0B991D-CB0A-415F-8D77-A5565F66F0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701E99DE-74F0-41D1-BBF4-5A57053BB6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C02EE40A-8F17-4182-9495-9506463B79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924210CA-0A35-4127-925F-D4084B7DC3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DC13CEF1-DD2D-474C-B81C-820CEF3D9C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F889481A-8038-43E6-8EF1-A5F802CEDF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128BD14A-9093-4854-A73A-F666B2ED2D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22D884F4-76EC-4371-B903-E79CF191E3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xmlns="" id="{7C462C46-EFB7-4580-9921-DFC346FCC3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23665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DBAEA7-06A5-604E-94D4-33B3CAD98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485" y="841375"/>
            <a:ext cx="6230857" cy="1230570"/>
          </a:xfrm>
        </p:spPr>
        <p:txBody>
          <a:bodyPr anchor="t">
            <a:normAutofit/>
          </a:bodyPr>
          <a:lstStyle/>
          <a:p>
            <a:pPr algn="l"/>
            <a:r>
              <a:rPr lang="en-US" sz="3600" dirty="0">
                <a:solidFill>
                  <a:schemeClr val="accent1"/>
                </a:solidFill>
              </a:rPr>
              <a:t>Parkinson’s Disease (PD)</a:t>
            </a: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xmlns="" id="{B8B918B4-AB10-4E3A-916E-A9625586EA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A98D5F-D68D-7748-A7C6-4C7A8A889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487" y="2249046"/>
            <a:ext cx="6123783" cy="3802762"/>
          </a:xfrm>
        </p:spPr>
        <p:txBody>
          <a:bodyPr anchor="t">
            <a:normAutofit/>
          </a:bodyPr>
          <a:lstStyle/>
          <a:p>
            <a:r>
              <a:rPr lang="en-US" sz="2400" dirty="0"/>
              <a:t>A neurodegenerative disorder </a:t>
            </a:r>
          </a:p>
          <a:p>
            <a:r>
              <a:rPr lang="en-US" sz="2400" dirty="0"/>
              <a:t>Loss of dopaminergic neurons in the substantia </a:t>
            </a:r>
            <a:r>
              <a:rPr lang="en-US" sz="2400" dirty="0" err="1"/>
              <a:t>nigra</a:t>
            </a:r>
            <a:r>
              <a:rPr lang="en-US" sz="2400" dirty="0"/>
              <a:t> </a:t>
            </a:r>
          </a:p>
          <a:p>
            <a:r>
              <a:rPr lang="en-US" sz="2400" dirty="0"/>
              <a:t>Affects about 1 million in the United States and 10 million worldwide</a:t>
            </a:r>
          </a:p>
          <a:p>
            <a:r>
              <a:rPr lang="en-US" sz="2400" dirty="0"/>
              <a:t>Symptoms develop slowly over years</a:t>
            </a:r>
          </a:p>
          <a:p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712D4E-0D59-9243-9B78-D4F7FCC56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112" y="715963"/>
            <a:ext cx="34417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59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DB4298B-514D-4087-BFCF-5E0B7C9A9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4250D78-05C1-41CC-8744-FF36129625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488B658F-163C-450C-B32C-2385E374B2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5AE85F6C-45F9-4F00-8AA8-52BD510596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4B0E90C3-F098-46CE-B1D9-44EDE9C6E3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FFF59D4E-9109-4D0A-8064-9C534CCFB9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94B8AAA4-1840-48B9-A1E7-8CE75F8732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5A87B14D-183F-429F-849A-A6DC957B0B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1C261938-CF78-4843-9295-A20FD1591D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70557A9F-9800-4BDA-8EA5-312FBB056F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55443555-50A7-490F-A7BD-C3761876BE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0E25D709-0236-44C4-9AD0-23C27FFB64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52D3488E-C376-4058-9B14-3E67ECCF40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29C0577D-AE94-4E3E-AFE9-87D6F505C6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628A3D14-A3AE-415B-81C0-10DABBD63C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7722035-1059-41F4-801E-F6C3F43831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98275878-64ED-413C-B1B9-654EE17C5D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6BE90BD7-1A14-43A3-8CD4-8D181EE630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12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8609B6EC-0BA4-4C45-B9CA-311B34B83A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BA3962A2-D76B-4346-9535-356648073A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28CBAD67-783A-4EFF-852A-40CD9D58C3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780BC275-9329-40AA-849F-7B258245EE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55DA4B63-E5E4-49C5-BC03-E5A312146F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19774C-5B85-C449-8E7D-1BE62F92A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177" y="630936"/>
            <a:ext cx="6677553" cy="1353310"/>
          </a:xfrm>
        </p:spPr>
        <p:txBody>
          <a:bodyPr anchor="b">
            <a:norm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What is going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7EB96E-E5DC-2043-BB49-16BEA5774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177" y="2161348"/>
            <a:ext cx="6677551" cy="389046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To dissect the functionality of DA neurons transplanted into the lesion striatum:</a:t>
            </a:r>
          </a:p>
          <a:p>
            <a:pPr lvl="1"/>
            <a:r>
              <a:rPr lang="en-US" sz="2400" dirty="0"/>
              <a:t>Transduced undifferentiated </a:t>
            </a:r>
            <a:r>
              <a:rPr lang="en-US" sz="2400" dirty="0" err="1"/>
              <a:t>hESCs</a:t>
            </a:r>
            <a:r>
              <a:rPr lang="en-US" sz="2400" dirty="0"/>
              <a:t> to express the inhibitory chloride pump HALO or EYFP alone under control of the human </a:t>
            </a:r>
            <a:r>
              <a:rPr lang="en-US" sz="2400" dirty="0" err="1"/>
              <a:t>synapsin</a:t>
            </a:r>
            <a:r>
              <a:rPr lang="en-US" sz="2400" dirty="0"/>
              <a:t> promoter </a:t>
            </a:r>
          </a:p>
          <a:p>
            <a:r>
              <a:rPr lang="en-US" sz="2400" dirty="0"/>
              <a:t>At day 20,  observed DA neuron markers LMX1A and FOXA2 in &gt;90% of cells</a:t>
            </a:r>
          </a:p>
        </p:txBody>
      </p:sp>
    </p:spTree>
    <p:extLst>
      <p:ext uri="{BB962C8B-B14F-4D97-AF65-F5344CB8AC3E}">
        <p14:creationId xmlns:p14="http://schemas.microsoft.com/office/powerpoint/2010/main" val="3373521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0F08744-9D7B-4693-B8D6-2A5210AE96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xmlns="" id="{5B2E630F-F386-44FA-B1A1-C10A9BF43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xmlns="" id="{73567C09-8B4D-49A6-A711-C44C5807D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AA75B8-DF94-FA4C-BCE0-54ACA1CB8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349925"/>
            <a:ext cx="2441894" cy="2456442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4C79EE-338B-4E4E-8CC9-513143F34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19" y="1111249"/>
            <a:ext cx="6554001" cy="4635503"/>
          </a:xfrm>
        </p:spPr>
        <p:txBody>
          <a:bodyPr>
            <a:normAutofit/>
          </a:bodyPr>
          <a:lstStyle/>
          <a:p>
            <a:r>
              <a:rPr lang="en-US" sz="2000" dirty="0"/>
              <a:t>Robust expression of HALO and EYFP was observed by days 25-30 of differentiation </a:t>
            </a:r>
          </a:p>
          <a:p>
            <a:r>
              <a:rPr lang="en-US" sz="2000" dirty="0"/>
              <a:t>Only clones expressing TUJ1+ neurons or TH+/NURR1+ neurons were used for further experiments </a:t>
            </a:r>
          </a:p>
        </p:txBody>
      </p:sp>
    </p:spTree>
    <p:extLst>
      <p:ext uri="{BB962C8B-B14F-4D97-AF65-F5344CB8AC3E}">
        <p14:creationId xmlns:p14="http://schemas.microsoft.com/office/powerpoint/2010/main" val="3127452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2366EBA-92FD-44AE-87A9-25E5135EB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437F5FC-01F7-4EB4-81E7-C27D917E9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4B0CFF10-4805-4BFA-961B-1F60DAEB94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BE054536-C03E-4857-B4AE-D687A58F9A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FE33E51C-23D8-43F5-98C4-A2ED2C4C99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89E18891-DEB2-4CFD-A907-2868B2A910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0002C1BB-DB60-4314-A2FC-203E54D94C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9B75BDFA-6D78-4FB1-9F21-5280855C49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0B632D6B-A327-41AB-BBCF-9A03AD2AB7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F514BBC5-1736-4813-BECB-5A6B6738E5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94A2C868-7AEC-4209-BFA3-7185B11D33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FF56CB70-2B25-4695-ADC8-6092D0D112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BA411BEF-2182-4458-B9AF-1634B5C231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53F27E63-3F11-4C85-AC72-1EE8508C4C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68B589BA-F70F-4E0B-94B9-EEB83EDF3F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9D0B991D-CB0A-415F-8D77-A5565F66F0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701E99DE-74F0-41D1-BBF4-5A57053BB6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C02EE40A-8F17-4182-9495-9506463B79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924210CA-0A35-4127-925F-D4084B7DC3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DC13CEF1-DD2D-474C-B81C-820CEF3D9C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F889481A-8038-43E6-8EF1-A5F802CEDF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128BD14A-9093-4854-A73A-F666B2ED2D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22D884F4-76EC-4371-B903-E79CF191E3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xmlns="" id="{7C462C46-EFB7-4580-9921-DFC346FCC3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23665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xmlns="" id="{B8B918B4-AB10-4E3A-916E-A9625586EA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AB75AF-E962-164E-9D2B-6BFFC82BE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641350"/>
            <a:ext cx="85090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45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3C5918A-1DC5-4CF3-AA27-00AA3088AA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B786683A-6FD6-4BF7-B3B0-DC39767739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274788" y="-15796"/>
            <a:ext cx="7911916" cy="6889592"/>
          </a:xfrm>
          <a:custGeom>
            <a:avLst/>
            <a:gdLst>
              <a:gd name="connsiteX0" fmla="*/ 1144064 w 7911916"/>
              <a:gd name="connsiteY0" fmla="*/ 0 h 6889592"/>
              <a:gd name="connsiteX1" fmla="*/ 7911916 w 7911916"/>
              <a:gd name="connsiteY1" fmla="*/ 0 h 6889592"/>
              <a:gd name="connsiteX2" fmla="*/ 7911916 w 7911916"/>
              <a:gd name="connsiteY2" fmla="*/ 6889592 h 6889592"/>
              <a:gd name="connsiteX3" fmla="*/ 1282780 w 7911916"/>
              <a:gd name="connsiteY3" fmla="*/ 6889592 h 6889592"/>
              <a:gd name="connsiteX4" fmla="*/ 1021588 w 7911916"/>
              <a:gd name="connsiteY4" fmla="*/ 6461391 h 6889592"/>
              <a:gd name="connsiteX5" fmla="*/ 841264 w 7911916"/>
              <a:gd name="connsiteY5" fmla="*/ 370936 h 6889592"/>
              <a:gd name="connsiteX6" fmla="*/ 1119707 w 7911916"/>
              <a:gd name="connsiteY6" fmla="*/ 26053 h 688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1916" h="6889592">
                <a:moveTo>
                  <a:pt x="1144064" y="0"/>
                </a:moveTo>
                <a:lnTo>
                  <a:pt x="7911916" y="0"/>
                </a:lnTo>
                <a:lnTo>
                  <a:pt x="7911916" y="6889592"/>
                </a:lnTo>
                <a:lnTo>
                  <a:pt x="1282780" y="6889592"/>
                </a:lnTo>
                <a:lnTo>
                  <a:pt x="1021588" y="6461391"/>
                </a:lnTo>
                <a:cubicBezTo>
                  <a:pt x="-73086" y="4533675"/>
                  <a:pt x="-509682" y="2192905"/>
                  <a:pt x="841264" y="370936"/>
                </a:cubicBezTo>
                <a:cubicBezTo>
                  <a:pt x="928899" y="253509"/>
                  <a:pt x="1021859" y="138477"/>
                  <a:pt x="1119707" y="26053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05169E50-59FB-4AEE-B61D-44A882A4CD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249750" y="-6726"/>
            <a:ext cx="5931659" cy="6871452"/>
          </a:xfrm>
          <a:custGeom>
            <a:avLst/>
            <a:gdLst>
              <a:gd name="connsiteX0" fmla="*/ 2429503 w 5931659"/>
              <a:gd name="connsiteY0" fmla="*/ 0 h 6871452"/>
              <a:gd name="connsiteX1" fmla="*/ 5931659 w 5931659"/>
              <a:gd name="connsiteY1" fmla="*/ 0 h 6871452"/>
              <a:gd name="connsiteX2" fmla="*/ 5931659 w 5931659"/>
              <a:gd name="connsiteY2" fmla="*/ 6871452 h 6871452"/>
              <a:gd name="connsiteX3" fmla="*/ 1302090 w 5931659"/>
              <a:gd name="connsiteY3" fmla="*/ 6871452 h 6871452"/>
              <a:gd name="connsiteX4" fmla="*/ 1257860 w 5931659"/>
              <a:gd name="connsiteY4" fmla="*/ 6820098 h 6871452"/>
              <a:gd name="connsiteX5" fmla="*/ 456609 w 5931659"/>
              <a:gd name="connsiteY5" fmla="*/ 1965059 h 6871452"/>
              <a:gd name="connsiteX6" fmla="*/ 2356353 w 5931659"/>
              <a:gd name="connsiteY6" fmla="*/ 42030 h 687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1659" h="6871452">
                <a:moveTo>
                  <a:pt x="2429503" y="0"/>
                </a:moveTo>
                <a:lnTo>
                  <a:pt x="5931659" y="0"/>
                </a:lnTo>
                <a:lnTo>
                  <a:pt x="5931659" y="6871452"/>
                </a:lnTo>
                <a:lnTo>
                  <a:pt x="1302090" y="6871452"/>
                </a:lnTo>
                <a:lnTo>
                  <a:pt x="1257860" y="6820098"/>
                </a:lnTo>
                <a:cubicBezTo>
                  <a:pt x="121068" y="5395213"/>
                  <a:pt x="-469022" y="3541076"/>
                  <a:pt x="456609" y="1965059"/>
                </a:cubicBezTo>
                <a:cubicBezTo>
                  <a:pt x="919425" y="1178905"/>
                  <a:pt x="1583566" y="524859"/>
                  <a:pt x="2356353" y="42030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117C30F0-5A38-4B60-B632-3AF7C27808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5433528" y="-3116"/>
            <a:ext cx="6766974" cy="6864232"/>
          </a:xfrm>
          <a:custGeom>
            <a:avLst/>
            <a:gdLst>
              <a:gd name="connsiteX0" fmla="*/ 2135088 w 6766974"/>
              <a:gd name="connsiteY0" fmla="*/ 0 h 6864232"/>
              <a:gd name="connsiteX1" fmla="*/ 6766974 w 6766974"/>
              <a:gd name="connsiteY1" fmla="*/ 0 h 6864232"/>
              <a:gd name="connsiteX2" fmla="*/ 6766974 w 6766974"/>
              <a:gd name="connsiteY2" fmla="*/ 6864232 h 6864232"/>
              <a:gd name="connsiteX3" fmla="*/ 1128977 w 6766974"/>
              <a:gd name="connsiteY3" fmla="*/ 6864232 h 6864232"/>
              <a:gd name="connsiteX4" fmla="*/ 1004776 w 6766974"/>
              <a:gd name="connsiteY4" fmla="*/ 6687663 h 6864232"/>
              <a:gd name="connsiteX5" fmla="*/ 709736 w 6766974"/>
              <a:gd name="connsiteY5" fmla="*/ 1521351 h 6864232"/>
              <a:gd name="connsiteX6" fmla="*/ 1896284 w 6766974"/>
              <a:gd name="connsiteY6" fmla="*/ 197391 h 686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6974" h="6864232">
                <a:moveTo>
                  <a:pt x="2135088" y="0"/>
                </a:moveTo>
                <a:lnTo>
                  <a:pt x="6766974" y="0"/>
                </a:lnTo>
                <a:lnTo>
                  <a:pt x="6766974" y="6864232"/>
                </a:lnTo>
                <a:lnTo>
                  <a:pt x="1128977" y="6864232"/>
                </a:lnTo>
                <a:lnTo>
                  <a:pt x="1004776" y="6687663"/>
                </a:lnTo>
                <a:cubicBezTo>
                  <a:pt x="-54053" y="5122098"/>
                  <a:pt x="-463081" y="3202457"/>
                  <a:pt x="709736" y="1521351"/>
                </a:cubicBezTo>
                <a:cubicBezTo>
                  <a:pt x="1045443" y="1039181"/>
                  <a:pt x="1446565" y="592246"/>
                  <a:pt x="1896284" y="197391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A200CBA5-3F2B-4AAC-9F86-99AFECC19C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53136" y="0"/>
            <a:ext cx="5238864" cy="6858000"/>
          </a:xfrm>
          <a:custGeom>
            <a:avLst/>
            <a:gdLst>
              <a:gd name="connsiteX0" fmla="*/ 2829115 w 5238864"/>
              <a:gd name="connsiteY0" fmla="*/ 0 h 6864726"/>
              <a:gd name="connsiteX1" fmla="*/ 5238864 w 5238864"/>
              <a:gd name="connsiteY1" fmla="*/ 0 h 6864726"/>
              <a:gd name="connsiteX2" fmla="*/ 5238864 w 5238864"/>
              <a:gd name="connsiteY2" fmla="*/ 6864726 h 6864726"/>
              <a:gd name="connsiteX3" fmla="*/ 1518091 w 5238864"/>
              <a:gd name="connsiteY3" fmla="*/ 6864726 h 6864726"/>
              <a:gd name="connsiteX4" fmla="*/ 1435414 w 5238864"/>
              <a:gd name="connsiteY4" fmla="*/ 6778879 h 6864726"/>
              <a:gd name="connsiteX5" fmla="*/ 406006 w 5238864"/>
              <a:gd name="connsiteY5" fmla="*/ 2093910 h 6864726"/>
              <a:gd name="connsiteX6" fmla="*/ 2559142 w 5238864"/>
              <a:gd name="connsiteY6" fmla="*/ 124487 h 686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864" h="6864726">
                <a:moveTo>
                  <a:pt x="2829115" y="0"/>
                </a:moveTo>
                <a:lnTo>
                  <a:pt x="5238864" y="0"/>
                </a:lnTo>
                <a:lnTo>
                  <a:pt x="5238864" y="6864726"/>
                </a:lnTo>
                <a:lnTo>
                  <a:pt x="1518091" y="6864726"/>
                </a:lnTo>
                <a:lnTo>
                  <a:pt x="1435414" y="6778879"/>
                </a:lnTo>
                <a:cubicBezTo>
                  <a:pt x="226066" y="5476104"/>
                  <a:pt x="-499346" y="3635393"/>
                  <a:pt x="406006" y="2093910"/>
                </a:cubicBezTo>
                <a:cubicBezTo>
                  <a:pt x="907547" y="1241972"/>
                  <a:pt x="1674986" y="564513"/>
                  <a:pt x="2559142" y="1244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B77FA8-CADA-344E-8060-867B9C8E0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928" y="1134142"/>
            <a:ext cx="3456122" cy="4589717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Functionality of </a:t>
            </a:r>
            <a:r>
              <a:rPr lang="en-US" sz="4800" dirty="0" err="1"/>
              <a:t>hESC</a:t>
            </a:r>
            <a:r>
              <a:rPr lang="en-US" sz="4800" dirty="0"/>
              <a:t>-derived neurons in vitro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5CABEE-5F53-3F47-98FF-579848BE4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77" y="803186"/>
            <a:ext cx="5427137" cy="5248622"/>
          </a:xfrm>
        </p:spPr>
        <p:txBody>
          <a:bodyPr>
            <a:normAutofit fontScale="92500"/>
          </a:bodyPr>
          <a:lstStyle/>
          <a:p>
            <a:r>
              <a:rPr lang="en-US" sz="2600" dirty="0"/>
              <a:t>I</a:t>
            </a:r>
            <a:r>
              <a:rPr lang="en-US" sz="2400" dirty="0"/>
              <a:t>ncubated mature </a:t>
            </a:r>
            <a:r>
              <a:rPr lang="en-US" sz="2400" dirty="0" err="1"/>
              <a:t>mesDA</a:t>
            </a:r>
            <a:r>
              <a:rPr lang="en-US" sz="2400" dirty="0"/>
              <a:t>-rich cultures with the calcium dye and imaged them under continuous perfusion </a:t>
            </a:r>
          </a:p>
          <a:p>
            <a:r>
              <a:rPr lang="en-US" sz="2400" dirty="0"/>
              <a:t>HALO functionally in cultured neurons – continuously perfused them with saline containing 50 </a:t>
            </a:r>
            <a:r>
              <a:rPr lang="en-US" sz="2400" dirty="0" err="1"/>
              <a:t>microM</a:t>
            </a:r>
            <a:r>
              <a:rPr lang="en-US" sz="2400" dirty="0"/>
              <a:t> Glutamate with intermittent exposure to 30-s pulses of green light </a:t>
            </a:r>
          </a:p>
          <a:p>
            <a:pPr lvl="1"/>
            <a:r>
              <a:rPr lang="en-US" sz="2400" dirty="0"/>
              <a:t>Induced a decrease in calcium response following every light pulse</a:t>
            </a:r>
          </a:p>
        </p:txBody>
      </p:sp>
    </p:spTree>
    <p:extLst>
      <p:ext uri="{BB962C8B-B14F-4D97-AF65-F5344CB8AC3E}">
        <p14:creationId xmlns:p14="http://schemas.microsoft.com/office/powerpoint/2010/main" val="2735733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29831267-5CAE-41B8-A1CC-66FE1628A6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437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79EE808-85F9-455B-B8F9-FBE90075FB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C89DCC09-ED44-478A-8F79-A02EBAF7A5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8E2E2454-5C03-4173-B8FE-1AB94658D4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2E8C684E-09F3-4317-A7D3-3D18C35931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C5505EC4-4943-4963-98E8-69AF3FDF03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4562C7B8-8AFB-4DDB-B72F-284990D5C4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C3443E48-282C-4250-A466-0EC71FB9E1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E1DA5A47-4EF3-4987-A0B2-0D48C03004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B97C0249-6965-4479-85DD-65D339807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593CC77F-968A-4E39-A274-8278279149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1238E5CF-CAEC-4B5C-9DB6-A40F03FB3A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BBD96636-6E63-4D65-A35C-92653FC483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8D56D53D-1432-4D95-B0DD-3799916FD8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415107AD-3A21-4847-8F6C-C406292763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74B4AC16-93AF-4037-B469-BD1BAB95C9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57AEC385-0F84-4743-A483-0E97114463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90B47478-85F0-4BCA-9C98-48B633FD5A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C8F8E9C6-76DE-42DF-9CD7-B9789CDE15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660FFC41-5F89-4B42-913F-7FB1780636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1B956442-7A16-4B5B-908F-D69FC0A933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B54D797E-632B-4287-907B-A96D2CCBF4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BF7D9703-D82B-498D-AA68-475F298FAA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8D580F2-1EDA-4B5F-98EB-EF8F18E9B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E0F2EADF-2A67-482F-B290-DED5172BB6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xmlns="" id="{39BCFDA0-B04D-4835-A135-02F8969F33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6DD3C0B8-C176-40C2-93F5-670E2BAC7D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2D6288-1696-B449-8929-9192E044C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50" y="6350"/>
            <a:ext cx="8623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35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ECEB59-3690-9F49-B364-92683924C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Optogenetic control of neuronal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B791E5-51C3-CA48-8875-103936D7C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6"/>
            <a:ext cx="6897341" cy="5248622"/>
          </a:xfrm>
        </p:spPr>
        <p:txBody>
          <a:bodyPr>
            <a:normAutofit/>
          </a:bodyPr>
          <a:lstStyle/>
          <a:p>
            <a:r>
              <a:rPr lang="en-US" sz="2400" dirty="0"/>
              <a:t>Enables modulation of neurotransmitter release</a:t>
            </a:r>
          </a:p>
          <a:p>
            <a:r>
              <a:rPr lang="en-US" sz="2400" dirty="0"/>
              <a:t>Use HPLC</a:t>
            </a:r>
          </a:p>
          <a:p>
            <a:r>
              <a:rPr lang="en-US" sz="2400" dirty="0"/>
              <a:t>Dopamine release from:</a:t>
            </a:r>
          </a:p>
          <a:p>
            <a:pPr lvl="1"/>
            <a:r>
              <a:rPr lang="en-US" sz="2400" dirty="0"/>
              <a:t>EYFP-expressing cultures was unchanged when illuminated for 10 min at 543 nm</a:t>
            </a:r>
          </a:p>
          <a:p>
            <a:pPr lvl="1"/>
            <a:r>
              <a:rPr lang="en-US" sz="2400" dirty="0"/>
              <a:t>HALO-expressing cultures showed a significant reduction of dopamine release during 543 nm illumination </a:t>
            </a:r>
          </a:p>
        </p:txBody>
      </p:sp>
    </p:spTree>
    <p:extLst>
      <p:ext uri="{BB962C8B-B14F-4D97-AF65-F5344CB8AC3E}">
        <p14:creationId xmlns:p14="http://schemas.microsoft.com/office/powerpoint/2010/main" val="14837061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2366EBA-92FD-44AE-87A9-25E5135EB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437F5FC-01F7-4EB4-81E7-C27D917E9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4B0CFF10-4805-4BFA-961B-1F60DAEB94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BE054536-C03E-4857-B4AE-D687A58F9A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FE33E51C-23D8-43F5-98C4-A2ED2C4C99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89E18891-DEB2-4CFD-A907-2868B2A910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0002C1BB-DB60-4314-A2FC-203E54D94C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9B75BDFA-6D78-4FB1-9F21-5280855C49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0B632D6B-A327-41AB-BBCF-9A03AD2AB7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F514BBC5-1736-4813-BECB-5A6B6738E5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94A2C868-7AEC-4209-BFA3-7185B11D33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FF56CB70-2B25-4695-ADC8-6092D0D112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BA411BEF-2182-4458-B9AF-1634B5C231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53F27E63-3F11-4C85-AC72-1EE8508C4C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68B589BA-F70F-4E0B-94B9-EEB83EDF3F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9D0B991D-CB0A-415F-8D77-A5565F66F0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701E99DE-74F0-41D1-BBF4-5A57053BB6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C02EE40A-8F17-4182-9495-9506463B79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924210CA-0A35-4127-925F-D4084B7DC3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DC13CEF1-DD2D-474C-B81C-820CEF3D9C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F889481A-8038-43E6-8EF1-A5F802CEDF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128BD14A-9093-4854-A73A-F666B2ED2D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22D884F4-76EC-4371-B903-E79CF191E3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xmlns="" id="{7C462C46-EFB7-4580-9921-DFC346FCC3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23665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xmlns="" id="{B8B918B4-AB10-4E3A-916E-A9625586EA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621F797-3EF9-964F-9F63-C26CEA3E0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45" y="0"/>
            <a:ext cx="8178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24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75627FE-0AC5-4349-AC08-45A58BEC9B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87AAF7B-2090-475D-9C3E-FDC03DD87A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F2DCEC33-4B31-44BC-99CB-9E4845DC4C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204E0A10-D288-4B22-87A1-737B0A37D1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9A3E042E-4911-425A-84BB-04BF90D077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3A49226D-3129-4C5A-9641-3D03BEEA79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9CC3C315-B515-4DD8-AC22-9D8417B37F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1A961828-F78F-4D56-A98E-037806C637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739D4F9D-3728-42C1-8302-452D51321C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B4D9647E-354D-4CA8-B4A7-39172E5EAC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3EC74E0-5222-4ACC-BCEC-1AA189D3BC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C0AE72B4-084D-42E6-ABED-5FD4650D4B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C9D1F5DD-8D50-4098-8D2B-10E2847527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D48F3941-C3C7-4589-AA46-067F6BB2D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C16BBE9A-4BE3-4401-82C5-8041DB14E5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6180330-CCD3-4D14-A652-D60C28252D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616C90F6-4133-43A5-B47C-7750FE2819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D7C03F90-E828-4414-8A53-92069FFB68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6ADDE443-75AA-4F32-A2EE-272C4347CE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ACD281C1-1D59-453F-A33A-D83E39EB06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60217FAC-29FE-4D6B-9BB4-FF41AA7565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0D3CC33A-6E36-4A72-9965-8E20FB05D1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F128F04E-05CD-4035-A32B-6E9ABAB931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C2574CF-1D35-4994-87BD-5A3378E1AB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61D6A3-6EDD-8140-BE2E-D8AF31D47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59" y="960120"/>
            <a:ext cx="3865695" cy="4171278"/>
          </a:xfrm>
        </p:spPr>
        <p:txBody>
          <a:bodyPr>
            <a:normAutofit fontScale="90000"/>
          </a:bodyPr>
          <a:lstStyle/>
          <a:p>
            <a:pPr algn="r"/>
            <a:r>
              <a:rPr lang="en-US" sz="4400" dirty="0">
                <a:solidFill>
                  <a:schemeClr val="tx1"/>
                </a:solidFill>
              </a:rPr>
              <a:t>Confirmed optogenetic control over both physiological and neurochemical properties of </a:t>
            </a:r>
            <a:r>
              <a:rPr lang="en-US" sz="4400" dirty="0" err="1">
                <a:solidFill>
                  <a:schemeClr val="tx1"/>
                </a:solidFill>
              </a:rPr>
              <a:t>hESC</a:t>
            </a:r>
            <a:r>
              <a:rPr lang="en-US" sz="4400" dirty="0">
                <a:solidFill>
                  <a:schemeClr val="tx1"/>
                </a:solidFill>
              </a:rPr>
              <a:t>-derived DA neurons in vitro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68B6AB33-DFE6-4FE4-94FE-C9E25424AD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752263" y="1200150"/>
            <a:ext cx="0" cy="35439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8BC001-2AC3-0B44-BE37-DAD288C31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164" y="960120"/>
            <a:ext cx="5511800" cy="4171278"/>
          </a:xfrm>
        </p:spPr>
        <p:txBody>
          <a:bodyPr>
            <a:normAutofit/>
          </a:bodyPr>
          <a:lstStyle/>
          <a:p>
            <a:r>
              <a:rPr lang="en-US" sz="2400" dirty="0"/>
              <a:t>Next question, in vivo?</a:t>
            </a:r>
          </a:p>
        </p:txBody>
      </p:sp>
    </p:spTree>
    <p:extLst>
      <p:ext uri="{BB962C8B-B14F-4D97-AF65-F5344CB8AC3E}">
        <p14:creationId xmlns:p14="http://schemas.microsoft.com/office/powerpoint/2010/main" val="551491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DB4298B-514D-4087-BFCF-5E0B7C9A9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4250D78-05C1-41CC-8744-FF36129625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488B658F-163C-450C-B32C-2385E374B2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5AE85F6C-45F9-4F00-8AA8-52BD510596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4B0E90C3-F098-46CE-B1D9-44EDE9C6E3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FFF59D4E-9109-4D0A-8064-9C534CCFB9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94B8AAA4-1840-48B9-A1E7-8CE75F8732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5A87B14D-183F-429F-849A-A6DC957B0B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1C261938-CF78-4843-9295-A20FD1591D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70557A9F-9800-4BDA-8EA5-312FBB056F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55443555-50A7-490F-A7BD-C3761876BE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0E25D709-0236-44C4-9AD0-23C27FFB64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52D3488E-C376-4058-9B14-3E67ECCF40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29C0577D-AE94-4E3E-AFE9-87D6F505C6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628A3D14-A3AE-415B-81C0-10DABBD63C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7722035-1059-41F4-801E-F6C3F43831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98275878-64ED-413C-B1B9-654EE17C5D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6BE90BD7-1A14-43A3-8CD4-8D181EE630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12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8609B6EC-0BA4-4C45-B9CA-311B34B83A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BA3962A2-D76B-4346-9535-356648073A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28CBAD67-783A-4EFF-852A-40CD9D58C3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780BC275-9329-40AA-849F-7B258245EE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55DA4B63-E5E4-49C5-BC03-E5A312146F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FA5B6B-4168-FA46-8883-D3F216CBE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177" y="630936"/>
            <a:ext cx="6677553" cy="1353310"/>
          </a:xfrm>
        </p:spPr>
        <p:txBody>
          <a:bodyPr anchor="b">
            <a:norm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In vivo experiment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99BC7F-C736-FF48-8DDA-04C722630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177" y="2161348"/>
            <a:ext cx="6677551" cy="389046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Immunodeficient mice subjected to unilateral 6-OHDA lesions</a:t>
            </a:r>
          </a:p>
          <a:p>
            <a:r>
              <a:rPr lang="en-US" sz="2400" dirty="0"/>
              <a:t>3 weeks after lesioning, animals received </a:t>
            </a:r>
            <a:r>
              <a:rPr lang="en-US" sz="2400" dirty="0" err="1"/>
              <a:t>hESC</a:t>
            </a:r>
            <a:r>
              <a:rPr lang="en-US" sz="2400" dirty="0"/>
              <a:t>-derived </a:t>
            </a:r>
            <a:r>
              <a:rPr lang="en-US" sz="2400" dirty="0" err="1"/>
              <a:t>mesDA</a:t>
            </a:r>
            <a:r>
              <a:rPr lang="en-US" sz="2400" dirty="0"/>
              <a:t>-rich cells</a:t>
            </a:r>
          </a:p>
          <a:p>
            <a:r>
              <a:rPr lang="en-US" sz="2400" dirty="0"/>
              <a:t>Animals grafted with </a:t>
            </a:r>
            <a:r>
              <a:rPr lang="en-US" sz="2400" dirty="0" err="1"/>
              <a:t>mesDA</a:t>
            </a:r>
            <a:r>
              <a:rPr lang="en-US" sz="2400" dirty="0"/>
              <a:t> neurons from HALO or EYFP </a:t>
            </a:r>
            <a:r>
              <a:rPr lang="en-US" sz="2400" dirty="0" err="1"/>
              <a:t>hESC</a:t>
            </a:r>
            <a:r>
              <a:rPr lang="en-US" sz="2400" dirty="0"/>
              <a:t> clones recovered over 16 weeks</a:t>
            </a:r>
          </a:p>
        </p:txBody>
      </p:sp>
    </p:spTree>
    <p:extLst>
      <p:ext uri="{BB962C8B-B14F-4D97-AF65-F5344CB8AC3E}">
        <p14:creationId xmlns:p14="http://schemas.microsoft.com/office/powerpoint/2010/main" val="2939533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3C5918A-1DC5-4CF3-AA27-00AA3088AA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B786683A-6FD6-4BF7-B3B0-DC39767739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274788" y="-15796"/>
            <a:ext cx="7911916" cy="6889592"/>
          </a:xfrm>
          <a:custGeom>
            <a:avLst/>
            <a:gdLst>
              <a:gd name="connsiteX0" fmla="*/ 1144064 w 7911916"/>
              <a:gd name="connsiteY0" fmla="*/ 0 h 6889592"/>
              <a:gd name="connsiteX1" fmla="*/ 7911916 w 7911916"/>
              <a:gd name="connsiteY1" fmla="*/ 0 h 6889592"/>
              <a:gd name="connsiteX2" fmla="*/ 7911916 w 7911916"/>
              <a:gd name="connsiteY2" fmla="*/ 6889592 h 6889592"/>
              <a:gd name="connsiteX3" fmla="*/ 1282780 w 7911916"/>
              <a:gd name="connsiteY3" fmla="*/ 6889592 h 6889592"/>
              <a:gd name="connsiteX4" fmla="*/ 1021588 w 7911916"/>
              <a:gd name="connsiteY4" fmla="*/ 6461391 h 6889592"/>
              <a:gd name="connsiteX5" fmla="*/ 841264 w 7911916"/>
              <a:gd name="connsiteY5" fmla="*/ 370936 h 6889592"/>
              <a:gd name="connsiteX6" fmla="*/ 1119707 w 7911916"/>
              <a:gd name="connsiteY6" fmla="*/ 26053 h 688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1916" h="6889592">
                <a:moveTo>
                  <a:pt x="1144064" y="0"/>
                </a:moveTo>
                <a:lnTo>
                  <a:pt x="7911916" y="0"/>
                </a:lnTo>
                <a:lnTo>
                  <a:pt x="7911916" y="6889592"/>
                </a:lnTo>
                <a:lnTo>
                  <a:pt x="1282780" y="6889592"/>
                </a:lnTo>
                <a:lnTo>
                  <a:pt x="1021588" y="6461391"/>
                </a:lnTo>
                <a:cubicBezTo>
                  <a:pt x="-73086" y="4533675"/>
                  <a:pt x="-509682" y="2192905"/>
                  <a:pt x="841264" y="370936"/>
                </a:cubicBezTo>
                <a:cubicBezTo>
                  <a:pt x="928899" y="253509"/>
                  <a:pt x="1021859" y="138477"/>
                  <a:pt x="1119707" y="26053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05169E50-59FB-4AEE-B61D-44A882A4CD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249750" y="-6726"/>
            <a:ext cx="5931659" cy="6871452"/>
          </a:xfrm>
          <a:custGeom>
            <a:avLst/>
            <a:gdLst>
              <a:gd name="connsiteX0" fmla="*/ 2429503 w 5931659"/>
              <a:gd name="connsiteY0" fmla="*/ 0 h 6871452"/>
              <a:gd name="connsiteX1" fmla="*/ 5931659 w 5931659"/>
              <a:gd name="connsiteY1" fmla="*/ 0 h 6871452"/>
              <a:gd name="connsiteX2" fmla="*/ 5931659 w 5931659"/>
              <a:gd name="connsiteY2" fmla="*/ 6871452 h 6871452"/>
              <a:gd name="connsiteX3" fmla="*/ 1302090 w 5931659"/>
              <a:gd name="connsiteY3" fmla="*/ 6871452 h 6871452"/>
              <a:gd name="connsiteX4" fmla="*/ 1257860 w 5931659"/>
              <a:gd name="connsiteY4" fmla="*/ 6820098 h 6871452"/>
              <a:gd name="connsiteX5" fmla="*/ 456609 w 5931659"/>
              <a:gd name="connsiteY5" fmla="*/ 1965059 h 6871452"/>
              <a:gd name="connsiteX6" fmla="*/ 2356353 w 5931659"/>
              <a:gd name="connsiteY6" fmla="*/ 42030 h 687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1659" h="6871452">
                <a:moveTo>
                  <a:pt x="2429503" y="0"/>
                </a:moveTo>
                <a:lnTo>
                  <a:pt x="5931659" y="0"/>
                </a:lnTo>
                <a:lnTo>
                  <a:pt x="5931659" y="6871452"/>
                </a:lnTo>
                <a:lnTo>
                  <a:pt x="1302090" y="6871452"/>
                </a:lnTo>
                <a:lnTo>
                  <a:pt x="1257860" y="6820098"/>
                </a:lnTo>
                <a:cubicBezTo>
                  <a:pt x="121068" y="5395213"/>
                  <a:pt x="-469022" y="3541076"/>
                  <a:pt x="456609" y="1965059"/>
                </a:cubicBezTo>
                <a:cubicBezTo>
                  <a:pt x="919425" y="1178905"/>
                  <a:pt x="1583566" y="524859"/>
                  <a:pt x="2356353" y="42030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117C30F0-5A38-4B60-B632-3AF7C27808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5433528" y="-3116"/>
            <a:ext cx="6766974" cy="6864232"/>
          </a:xfrm>
          <a:custGeom>
            <a:avLst/>
            <a:gdLst>
              <a:gd name="connsiteX0" fmla="*/ 2135088 w 6766974"/>
              <a:gd name="connsiteY0" fmla="*/ 0 h 6864232"/>
              <a:gd name="connsiteX1" fmla="*/ 6766974 w 6766974"/>
              <a:gd name="connsiteY1" fmla="*/ 0 h 6864232"/>
              <a:gd name="connsiteX2" fmla="*/ 6766974 w 6766974"/>
              <a:gd name="connsiteY2" fmla="*/ 6864232 h 6864232"/>
              <a:gd name="connsiteX3" fmla="*/ 1128977 w 6766974"/>
              <a:gd name="connsiteY3" fmla="*/ 6864232 h 6864232"/>
              <a:gd name="connsiteX4" fmla="*/ 1004776 w 6766974"/>
              <a:gd name="connsiteY4" fmla="*/ 6687663 h 6864232"/>
              <a:gd name="connsiteX5" fmla="*/ 709736 w 6766974"/>
              <a:gd name="connsiteY5" fmla="*/ 1521351 h 6864232"/>
              <a:gd name="connsiteX6" fmla="*/ 1896284 w 6766974"/>
              <a:gd name="connsiteY6" fmla="*/ 197391 h 686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6974" h="6864232">
                <a:moveTo>
                  <a:pt x="2135088" y="0"/>
                </a:moveTo>
                <a:lnTo>
                  <a:pt x="6766974" y="0"/>
                </a:lnTo>
                <a:lnTo>
                  <a:pt x="6766974" y="6864232"/>
                </a:lnTo>
                <a:lnTo>
                  <a:pt x="1128977" y="6864232"/>
                </a:lnTo>
                <a:lnTo>
                  <a:pt x="1004776" y="6687663"/>
                </a:lnTo>
                <a:cubicBezTo>
                  <a:pt x="-54053" y="5122098"/>
                  <a:pt x="-463081" y="3202457"/>
                  <a:pt x="709736" y="1521351"/>
                </a:cubicBezTo>
                <a:cubicBezTo>
                  <a:pt x="1045443" y="1039181"/>
                  <a:pt x="1446565" y="592246"/>
                  <a:pt x="1896284" y="197391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A200CBA5-3F2B-4AAC-9F86-99AFECC19C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53136" y="0"/>
            <a:ext cx="5238864" cy="6858000"/>
          </a:xfrm>
          <a:custGeom>
            <a:avLst/>
            <a:gdLst>
              <a:gd name="connsiteX0" fmla="*/ 2829115 w 5238864"/>
              <a:gd name="connsiteY0" fmla="*/ 0 h 6864726"/>
              <a:gd name="connsiteX1" fmla="*/ 5238864 w 5238864"/>
              <a:gd name="connsiteY1" fmla="*/ 0 h 6864726"/>
              <a:gd name="connsiteX2" fmla="*/ 5238864 w 5238864"/>
              <a:gd name="connsiteY2" fmla="*/ 6864726 h 6864726"/>
              <a:gd name="connsiteX3" fmla="*/ 1518091 w 5238864"/>
              <a:gd name="connsiteY3" fmla="*/ 6864726 h 6864726"/>
              <a:gd name="connsiteX4" fmla="*/ 1435414 w 5238864"/>
              <a:gd name="connsiteY4" fmla="*/ 6778879 h 6864726"/>
              <a:gd name="connsiteX5" fmla="*/ 406006 w 5238864"/>
              <a:gd name="connsiteY5" fmla="*/ 2093910 h 6864726"/>
              <a:gd name="connsiteX6" fmla="*/ 2559142 w 5238864"/>
              <a:gd name="connsiteY6" fmla="*/ 124487 h 686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864" h="6864726">
                <a:moveTo>
                  <a:pt x="2829115" y="0"/>
                </a:moveTo>
                <a:lnTo>
                  <a:pt x="5238864" y="0"/>
                </a:lnTo>
                <a:lnTo>
                  <a:pt x="5238864" y="6864726"/>
                </a:lnTo>
                <a:lnTo>
                  <a:pt x="1518091" y="6864726"/>
                </a:lnTo>
                <a:lnTo>
                  <a:pt x="1435414" y="6778879"/>
                </a:lnTo>
                <a:cubicBezTo>
                  <a:pt x="226066" y="5476104"/>
                  <a:pt x="-499346" y="3635393"/>
                  <a:pt x="406006" y="2093910"/>
                </a:cubicBezTo>
                <a:cubicBezTo>
                  <a:pt x="907547" y="1241972"/>
                  <a:pt x="1674986" y="564513"/>
                  <a:pt x="2559142" y="1244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9A54A1-BD21-2F49-81D9-A481107C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928" y="1134142"/>
            <a:ext cx="3456122" cy="4589717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493E68-E37B-5340-B0A1-B5EF755A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77" y="803186"/>
            <a:ext cx="5427137" cy="5248622"/>
          </a:xfrm>
        </p:spPr>
        <p:txBody>
          <a:bodyPr>
            <a:noAutofit/>
          </a:bodyPr>
          <a:lstStyle/>
          <a:p>
            <a:r>
              <a:rPr lang="en-US" sz="2400" dirty="0"/>
              <a:t>TH+ innervation into the dorsolateral striatum partially restored in grafted vs lesion-only animals</a:t>
            </a:r>
          </a:p>
          <a:p>
            <a:r>
              <a:rPr lang="en-US" sz="2400" dirty="0"/>
              <a:t>HALO-expressing neurons showed an immediate action potential firing </a:t>
            </a:r>
          </a:p>
          <a:p>
            <a:r>
              <a:rPr lang="en-US" sz="2400" dirty="0"/>
              <a:t>EYFP-expressing neurons remained unchanged</a:t>
            </a:r>
          </a:p>
          <a:p>
            <a:r>
              <a:rPr lang="en-US" sz="2400" dirty="0"/>
              <a:t>Human neurons grafted into the striatum received functional glutamatergic inputs from the host</a:t>
            </a:r>
          </a:p>
        </p:txBody>
      </p:sp>
    </p:spTree>
    <p:extLst>
      <p:ext uri="{BB962C8B-B14F-4D97-AF65-F5344CB8AC3E}">
        <p14:creationId xmlns:p14="http://schemas.microsoft.com/office/powerpoint/2010/main" val="2098970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0F08744-9D7B-4693-B8D6-2A5210AE96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xmlns="" id="{5B2E630F-F386-44FA-B1A1-C10A9BF43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xmlns="" id="{73567C09-8B4D-49A6-A711-C44C5807D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618D58-5151-FC41-93FD-77151737B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349925"/>
            <a:ext cx="2441894" cy="2456442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Symptoms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E172DD-C926-CF4A-A99D-A77E03B0C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19" y="1111249"/>
            <a:ext cx="6554001" cy="4635503"/>
          </a:xfrm>
        </p:spPr>
        <p:txBody>
          <a:bodyPr>
            <a:normAutofit/>
          </a:bodyPr>
          <a:lstStyle/>
          <a:p>
            <a:r>
              <a:rPr lang="en-US" sz="2400" dirty="0"/>
              <a:t>Tremors </a:t>
            </a:r>
          </a:p>
          <a:p>
            <a:r>
              <a:rPr lang="en-US" sz="2400" dirty="0"/>
              <a:t>Bradykinesia</a:t>
            </a:r>
          </a:p>
          <a:p>
            <a:r>
              <a:rPr lang="en-US" sz="2400" dirty="0"/>
              <a:t>Limb rigidity </a:t>
            </a:r>
          </a:p>
          <a:p>
            <a:r>
              <a:rPr lang="en-US" sz="2400" dirty="0"/>
              <a:t>Gait and balance problems </a:t>
            </a:r>
          </a:p>
        </p:txBody>
      </p:sp>
    </p:spTree>
    <p:extLst>
      <p:ext uri="{BB962C8B-B14F-4D97-AF65-F5344CB8AC3E}">
        <p14:creationId xmlns:p14="http://schemas.microsoft.com/office/powerpoint/2010/main" val="1192120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2366EBA-92FD-44AE-87A9-25E5135EB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437F5FC-01F7-4EB4-81E7-C27D917E9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4B0CFF10-4805-4BFA-961B-1F60DAEB94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BE054536-C03E-4857-B4AE-D687A58F9A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FE33E51C-23D8-43F5-98C4-A2ED2C4C99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89E18891-DEB2-4CFD-A907-2868B2A910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0002C1BB-DB60-4314-A2FC-203E54D94C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9B75BDFA-6D78-4FB1-9F21-5280855C49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0B632D6B-A327-41AB-BBCF-9A03AD2AB7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F514BBC5-1736-4813-BECB-5A6B6738E5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94A2C868-7AEC-4209-BFA3-7185B11D33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FF56CB70-2B25-4695-ADC8-6092D0D112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BA411BEF-2182-4458-B9AF-1634B5C231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53F27E63-3F11-4C85-AC72-1EE8508C4C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68B589BA-F70F-4E0B-94B9-EEB83EDF3F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9D0B991D-CB0A-415F-8D77-A5565F66F0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701E99DE-74F0-41D1-BBF4-5A57053BB6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C02EE40A-8F17-4182-9495-9506463B79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924210CA-0A35-4127-925F-D4084B7DC3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DC13CEF1-DD2D-474C-B81C-820CEF3D9C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F889481A-8038-43E6-8EF1-A5F802CEDF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128BD14A-9093-4854-A73A-F666B2ED2D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22D884F4-76EC-4371-B903-E79CF191E3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xmlns="" id="{7C462C46-EFB7-4580-9921-DFC346FCC3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23665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90C525-1989-194F-9664-A9393FB72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485" y="841375"/>
            <a:ext cx="6230857" cy="1230570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3600" dirty="0">
                <a:solidFill>
                  <a:schemeClr val="accent1"/>
                </a:solidFill>
              </a:rPr>
              <a:t>Analysis of graft-to-host connectivity </a:t>
            </a: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xmlns="" id="{B8B918B4-AB10-4E3A-916E-A9625586EA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C4F055-C10E-EB41-BA5A-47137A96E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1988" y="1608137"/>
            <a:ext cx="6429374" cy="4443671"/>
          </a:xfrm>
        </p:spPr>
        <p:txBody>
          <a:bodyPr anchor="t">
            <a:noAutofit/>
          </a:bodyPr>
          <a:lstStyle/>
          <a:p>
            <a:r>
              <a:rPr lang="en-US" sz="2000" dirty="0"/>
              <a:t>Recovered animals were implanted with a fiber optic cannula for light delivery </a:t>
            </a:r>
          </a:p>
          <a:p>
            <a:r>
              <a:rPr lang="en-US" sz="2000" dirty="0"/>
              <a:t>Used corridor test</a:t>
            </a:r>
          </a:p>
          <a:p>
            <a:r>
              <a:rPr lang="en-US" sz="2000" dirty="0"/>
              <a:t>Control group: explored corridor and collected sucrose pellets from both sides equally</a:t>
            </a:r>
          </a:p>
          <a:p>
            <a:r>
              <a:rPr lang="en-US" sz="2000" dirty="0"/>
              <a:t>Lesioned animals when grafted with HALO- or EYFP-expressing </a:t>
            </a:r>
            <a:r>
              <a:rPr lang="en-US" sz="2000" dirty="0" err="1"/>
              <a:t>mesDA</a:t>
            </a:r>
            <a:r>
              <a:rPr lang="en-US" sz="2000" dirty="0"/>
              <a:t>-rich cells showed a complete recovery in this behavioral test</a:t>
            </a:r>
          </a:p>
          <a:p>
            <a:r>
              <a:rPr lang="en-US" sz="2000" dirty="0"/>
              <a:t>EYFP grafts showed no change in behavior under illumination</a:t>
            </a:r>
          </a:p>
          <a:p>
            <a:r>
              <a:rPr lang="en-US" sz="2000" dirty="0"/>
              <a:t>HALO grafts showed strong lateralized exploration and pellet retrieval under optogenetic silencing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F344A0-1808-E04D-BDF6-1CB78BF3F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313" y="1945481"/>
            <a:ext cx="38100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43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3BAF07C-C39E-42EB-BB22-8D46691D97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-1"/>
            <a:ext cx="12193061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8E9CF54-0466-4261-9E62-0249E60E18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33E32106-E8B1-4F76-9EE6-58537738A3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C32C2C46-A045-44FB-8A74-5EBD650C27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6A76F79C-6683-4940-BCF7-4BCCCEE406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FF4675A3-6D07-4B1F-9BFC-AEBEA1AD06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765E127A-B6B7-4B1D-B7BD-6C8C969D29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3BCA9D9E-C72C-4751-BFA9-10B85CACE3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080C708C-69BF-441B-AB75-C98160ED06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3E79964E-F8F1-4763-8892-7BC3DAE306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FE09592A-FCC9-4AE5-BA0B-730C6F3BBE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96448994-820C-4BC1-ABF3-4579C6F99A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9BB0D192-565A-42B9-B292-CC032D71A6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6D1CA09C-5F40-4E92-A7E9-D1FCEE5128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379F5AA5-2E14-4880-A5A6-07AEF2AD89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EF14BD32-D239-4DA3-98B3-7752073657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CF07B250-E5E4-4624-9BD7-8D513A67B7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BCC5D120-7C8C-4290-865C-4EE6E4F245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C24688C6-CAE5-4EF2-B2BA-A138DA0A24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6BD31099-7C13-4901-A04F-632B1CD846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679F5FF7-82B2-4033-8FBE-63170C9378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B3D296CC-CA82-4C71-A176-6A9FECDB82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2075000"/>
          </a:xfrm>
          <a:custGeom>
            <a:avLst/>
            <a:gdLst>
              <a:gd name="connsiteX0" fmla="*/ 0 w 12192000"/>
              <a:gd name="connsiteY0" fmla="*/ 0 h 2075000"/>
              <a:gd name="connsiteX1" fmla="*/ 12192000 w 12192000"/>
              <a:gd name="connsiteY1" fmla="*/ 0 h 2075000"/>
              <a:gd name="connsiteX2" fmla="*/ 12192000 w 12192000"/>
              <a:gd name="connsiteY2" fmla="*/ 558112 h 2075000"/>
              <a:gd name="connsiteX3" fmla="*/ 12192000 w 12192000"/>
              <a:gd name="connsiteY3" fmla="*/ 750237 h 2075000"/>
              <a:gd name="connsiteX4" fmla="*/ 12192000 w 12192000"/>
              <a:gd name="connsiteY4" fmla="*/ 1726055 h 2075000"/>
              <a:gd name="connsiteX5" fmla="*/ 12113803 w 12192000"/>
              <a:gd name="connsiteY5" fmla="*/ 1734338 h 2075000"/>
              <a:gd name="connsiteX6" fmla="*/ 6753597 w 12192000"/>
              <a:gd name="connsiteY6" fmla="*/ 2057895 h 2075000"/>
              <a:gd name="connsiteX7" fmla="*/ 400746 w 12192000"/>
              <a:gd name="connsiteY7" fmla="*/ 1886552 h 2075000"/>
              <a:gd name="connsiteX8" fmla="*/ 0 w 12192000"/>
              <a:gd name="connsiteY8" fmla="*/ 1849576 h 2075000"/>
              <a:gd name="connsiteX9" fmla="*/ 0 w 12192000"/>
              <a:gd name="connsiteY9" fmla="*/ 750237 h 2075000"/>
              <a:gd name="connsiteX10" fmla="*/ 0 w 12192000"/>
              <a:gd name="connsiteY10" fmla="*/ 558112 h 207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2075000">
                <a:moveTo>
                  <a:pt x="0" y="0"/>
                </a:moveTo>
                <a:lnTo>
                  <a:pt x="12192000" y="0"/>
                </a:lnTo>
                <a:lnTo>
                  <a:pt x="12192000" y="558112"/>
                </a:lnTo>
                <a:lnTo>
                  <a:pt x="12192000" y="750237"/>
                </a:lnTo>
                <a:lnTo>
                  <a:pt x="12192000" y="1726055"/>
                </a:lnTo>
                <a:lnTo>
                  <a:pt x="12113803" y="1734338"/>
                </a:lnTo>
                <a:cubicBezTo>
                  <a:pt x="10139508" y="1932287"/>
                  <a:pt x="8237152" y="2025290"/>
                  <a:pt x="6753597" y="2057895"/>
                </a:cubicBezTo>
                <a:cubicBezTo>
                  <a:pt x="4940362" y="2097744"/>
                  <a:pt x="2657278" y="2078414"/>
                  <a:pt x="400746" y="1886552"/>
                </a:cubicBezTo>
                <a:lnTo>
                  <a:pt x="0" y="1849576"/>
                </a:lnTo>
                <a:lnTo>
                  <a:pt x="0" y="750237"/>
                </a:lnTo>
                <a:lnTo>
                  <a:pt x="0" y="558112"/>
                </a:lnTo>
                <a:close/>
              </a:path>
            </a:pathLst>
          </a:custGeom>
          <a:solidFill>
            <a:schemeClr val="tx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FE06DB-B9E3-AA4F-8AE2-F70859FD2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762608"/>
            <a:ext cx="10481519" cy="1003932"/>
          </a:xfrm>
        </p:spPr>
        <p:txBody>
          <a:bodyPr anchor="ctr">
            <a:normAutofit/>
          </a:bodyPr>
          <a:lstStyle/>
          <a:p>
            <a:pPr algn="l"/>
            <a:r>
              <a:rPr lang="en-US" sz="3600" dirty="0">
                <a:solidFill>
                  <a:schemeClr val="accent1"/>
                </a:solidFill>
              </a:rPr>
              <a:t>What does this mean? Why do we care?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044170-5206-2E40-854B-8B2661655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21" y="2635976"/>
            <a:ext cx="8227269" cy="3542776"/>
          </a:xfrm>
        </p:spPr>
        <p:txBody>
          <a:bodyPr>
            <a:normAutofit/>
          </a:bodyPr>
          <a:lstStyle/>
          <a:p>
            <a:r>
              <a:rPr lang="en-US" sz="2400" dirty="0"/>
              <a:t>The behavioral recovery from the Parkinsonian state is dependent of the activity of the graft</a:t>
            </a:r>
          </a:p>
        </p:txBody>
      </p:sp>
    </p:spTree>
    <p:extLst>
      <p:ext uri="{BB962C8B-B14F-4D97-AF65-F5344CB8AC3E}">
        <p14:creationId xmlns:p14="http://schemas.microsoft.com/office/powerpoint/2010/main" val="1611163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4DB7353-7D7A-431B-A5B6-A3845E6F2B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9E8D15D6-6183-4BE1-A315-C7EC9C1A53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82A253FA-4E60-4B4D-94B0-93ECFCF309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E1B39AD1-11BD-457B-822C-A873607F41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CC286005-78D5-4BE4-AA8B-75CDC07E78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09E4A22D-7E83-4F24-97FE-931A93CACC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4351E96B-8DD4-4D5E-A9F0-C47F5F3378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BFF78610-2475-4756-9EC8-5DA7D8902D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C7ACAE44-681D-4CBC-B2AB-E5131DF5A8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xmlns="" id="{CA22E4A0-73AA-4722-9C16-F3AF9A33EC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xmlns="" id="{BB36E626-EBEB-41C0-B224-8DB049DB4D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D603DEC5-BED4-4DB6-A253-F61CC36742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xmlns="" id="{86AE9DE6-CA9A-479B-A0FB-0E1BAC7A65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16CB8DC8-E75F-4574-A290-AAB7031BE8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xmlns="" id="{1CA657E1-3A52-4C23-AA47-EBB2D5C414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ED4F701B-2A93-464F-A673-54EED5C4C4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xmlns="" id="{9977C34F-F6C9-4749-B201-7B928802DF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xmlns="" id="{3A913E6B-DBE9-4291-A34C-36069ECB8E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xmlns="" id="{7D415C04-AB5C-4B76-9E49-EEBAEE64D0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xmlns="" id="{151FDC11-E872-4EAE-A597-822F9FE170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B24766B-81CA-44C7-BF11-77A12BA4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1A2F9962-DEB8-461C-8B4C-C0ED0D8A7B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C0672E08-EB09-4B8E-8522-24BBC2CFFD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3447AB64-F3EC-4A1F-BFD4-F0F9DB3DAD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xmlns="" id="{3F68D903-F26B-46F9-911C-92FEC6A69E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8E6E148-E023-4954-86E3-30141DFB5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  <a:noFill/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xmlns="" id="{0D3F982F-CC17-4661-8EAF-7BC5E6735A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7000"/>
                </a:schemeClr>
              </a:solidFill>
              <a:prstDash val="solid"/>
              <a:miter lim="800000"/>
              <a:headEnd/>
              <a:tailEnd/>
            </a:ln>
            <a:extLst/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90D37B37-763F-44D7-AEBC-44893638DA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/>
          </p:spPr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xmlns="" id="{37E4608D-34B6-48E2-8243-67D04B36F5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8000"/>
                </a:schemeClr>
              </a:solidFill>
              <a:prstDash val="dash"/>
              <a:miter lim="800000"/>
              <a:headEnd/>
              <a:tailEnd/>
            </a:ln>
            <a:extLst/>
          </p:spPr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xmlns="" id="{F40C4AC8-50E7-49B1-8864-2CE8667010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/>
          </p:spPr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xmlns="" id="{8B74515D-097E-4D6D-9614-3EE424776F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/>
          </p:spPr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xmlns="" id="{B01B715E-8AF8-4069-AFF6-C4731F0C3B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4000"/>
                </a:schemeClr>
              </a:solidFill>
              <a:prstDash val="solid"/>
              <a:miter lim="800000"/>
              <a:headEnd/>
              <a:tailEnd/>
            </a:ln>
            <a:extLst/>
          </p:spPr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xmlns="" id="{E1E01D11-2228-4016-AD29-65D1C6DB26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3000"/>
                </a:schemeClr>
              </a:solidFill>
              <a:prstDash val="solid"/>
              <a:miter lim="800000"/>
              <a:headEnd/>
              <a:tailEnd/>
            </a:ln>
            <a:extLst/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xmlns="" id="{1459FE25-5A43-4BCE-B99B-4F40DE8A4F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3000"/>
                </a:schemeClr>
              </a:solidFill>
              <a:prstDash val="solid"/>
              <a:miter lim="800000"/>
              <a:headEnd/>
              <a:tailEnd/>
            </a:ln>
            <a:extLst/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xmlns="" id="{3B23074C-316F-47BD-8C6B-EC2FF4952F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dash"/>
              <a:miter lim="800000"/>
              <a:headEnd/>
              <a:tailEnd/>
            </a:ln>
            <a:extLst/>
          </p:spPr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xmlns="" id="{A8080108-D92A-4D64-AFA7-DCCBAF6690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dash"/>
              <a:miter lim="800000"/>
              <a:headEnd/>
              <a:tailEnd/>
            </a:ln>
            <a:extLst/>
          </p:spPr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xmlns="" id="{4CDA9133-E392-4602-8F72-342B0F2B15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2000"/>
                </a:schemeClr>
              </a:solidFill>
              <a:prstDash val="dashDot"/>
              <a:miter lim="800000"/>
              <a:headEnd/>
              <a:tailEnd/>
            </a:ln>
            <a:extLst/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xmlns="" id="{41574FAC-64B1-48BF-9962-5F1D6F2931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2000"/>
                </a:schemeClr>
              </a:solidFill>
              <a:prstDash val="dashDot"/>
              <a:miter lim="800000"/>
              <a:headEnd/>
              <a:tailEnd/>
            </a:ln>
            <a:extLst/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xmlns="" id="{3C0763C8-12E2-42A2-96FE-5731CDF293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solid"/>
              <a:miter lim="800000"/>
              <a:headEnd/>
              <a:tailEnd/>
            </a:ln>
            <a:extLst/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xmlns="" id="{FA456C9D-7219-467B-B2AD-D5789A7D24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solid"/>
              <a:miter lim="800000"/>
              <a:headEnd/>
              <a:tailEnd/>
            </a:ln>
            <a:extLst/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xmlns="" id="{77284864-DE74-4A45-AD93-F630350402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1000"/>
                </a:schemeClr>
              </a:solidFill>
              <a:prstDash val="solid"/>
              <a:miter lim="800000"/>
              <a:headEnd/>
              <a:tailEnd/>
            </a:ln>
            <a:extLst/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xmlns="" id="{2ECA1844-43F9-45F6-B52D-4854DBC48E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1000"/>
                </a:schemeClr>
              </a:solidFill>
              <a:prstDash val="solid"/>
              <a:miter lim="800000"/>
              <a:headEnd/>
              <a:tailEnd/>
            </a:ln>
            <a:extLst/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xmlns="" id="{F9ECEA64-1836-4323-A0A3-D4F8291120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/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xmlns="" id="{950F914B-7F44-4D5A-97BB-4BE453F4A4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/>
          </p:spPr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xmlns="" id="{A3EFB651-6736-424B-995D-48C4B0E558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/>
          </p:spPr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1FB4E014-64CE-4D11-A129-94A1893FA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DFBDC1C1-8061-451F-8181-9F04026453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xmlns="" id="{C35F105D-10BD-4664-8966-82DC761720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6C9E557E-56E2-4C47-BB57-B5D2A4FB30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B0B164-9349-1240-8FCF-66D18BF89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36" y="2075504"/>
            <a:ext cx="8679915" cy="1748729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 dirty="0" err="1"/>
              <a:t>Tonnesen</a:t>
            </a:r>
            <a:r>
              <a:rPr lang="en-US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8647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75627FE-0AC5-4349-AC08-45A58BEC9B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87AAF7B-2090-475D-9C3E-FDC03DD87A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F2DCEC33-4B31-44BC-99CB-9E4845DC4C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204E0A10-D288-4B22-87A1-737B0A37D1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9A3E042E-4911-425A-84BB-04BF90D077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3A49226D-3129-4C5A-9641-3D03BEEA79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9CC3C315-B515-4DD8-AC22-9D8417B37F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1A961828-F78F-4D56-A98E-037806C637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739D4F9D-3728-42C1-8302-452D51321C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B4D9647E-354D-4CA8-B4A7-39172E5EAC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3EC74E0-5222-4ACC-BCEC-1AA189D3BC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C0AE72B4-084D-42E6-ABED-5FD4650D4B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C9D1F5DD-8D50-4098-8D2B-10E2847527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D48F3941-C3C7-4589-AA46-067F6BB2D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C16BBE9A-4BE3-4401-82C5-8041DB14E5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6180330-CCD3-4D14-A652-D60C28252D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616C90F6-4133-43A5-B47C-7750FE2819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D7C03F90-E828-4414-8A53-92069FFB68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6ADDE443-75AA-4F32-A2EE-272C4347CE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ACD281C1-1D59-453F-A33A-D83E39EB06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60217FAC-29FE-4D6B-9BB4-FF41AA7565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0D3CC33A-6E36-4A72-9965-8E20FB05D1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F128F04E-05CD-4035-A32B-6E9ABAB931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C2574CF-1D35-4994-87BD-5A3378E1AB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A6887E-5128-E940-BD8C-EDB5D4C65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59" y="960120"/>
            <a:ext cx="3865695" cy="4171278"/>
          </a:xfrm>
        </p:spPr>
        <p:txBody>
          <a:bodyPr>
            <a:normAutofit/>
          </a:bodyPr>
          <a:lstStyle/>
          <a:p>
            <a:pPr algn="r"/>
            <a:r>
              <a:rPr lang="en-US" sz="4400" dirty="0">
                <a:solidFill>
                  <a:schemeClr val="tx1"/>
                </a:solidFill>
              </a:rPr>
              <a:t>Introduction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68B6AB33-DFE6-4FE4-94FE-C9E25424AD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752263" y="1200150"/>
            <a:ext cx="0" cy="35439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DAAB5E-1F7C-3841-8B54-380742DE9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164" y="960120"/>
            <a:ext cx="5511800" cy="4171278"/>
          </a:xfrm>
        </p:spPr>
        <p:txBody>
          <a:bodyPr>
            <a:normAutofit/>
          </a:bodyPr>
          <a:lstStyle/>
          <a:p>
            <a:r>
              <a:rPr lang="en-US" sz="2000" dirty="0"/>
              <a:t>DA neurons for transplantation for possible restorative therapy in PD</a:t>
            </a:r>
          </a:p>
          <a:p>
            <a:r>
              <a:rPr lang="en-US" sz="2000" dirty="0"/>
              <a:t>Stem cell-derived DA neurons into host neuronal circuits </a:t>
            </a:r>
          </a:p>
          <a:p>
            <a:r>
              <a:rPr lang="en-US" sz="2000" dirty="0"/>
              <a:t>Not known: what extent stem cell-derived DA neurons establish efferent synaptic inputs from other grafted cells</a:t>
            </a:r>
          </a:p>
        </p:txBody>
      </p:sp>
    </p:spTree>
    <p:extLst>
      <p:ext uri="{BB962C8B-B14F-4D97-AF65-F5344CB8AC3E}">
        <p14:creationId xmlns:p14="http://schemas.microsoft.com/office/powerpoint/2010/main" val="1937035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CE7E83-7490-BB47-9E1C-E9D91B24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need?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A46EF-7087-9A45-A051-B876338BF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Patch-clamp recordings and optogenetic tools to determine the functional properties and synaptic integration of DA neurons </a:t>
            </a:r>
          </a:p>
          <a:p>
            <a:r>
              <a:rPr lang="en-US" sz="2400" dirty="0"/>
              <a:t>In vitro model of PD</a:t>
            </a:r>
          </a:p>
        </p:txBody>
      </p:sp>
    </p:spTree>
    <p:extLst>
      <p:ext uri="{BB962C8B-B14F-4D97-AF65-F5344CB8AC3E}">
        <p14:creationId xmlns:p14="http://schemas.microsoft.com/office/powerpoint/2010/main" val="9865467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2366EBA-92FD-44AE-87A9-25E5135EB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437F5FC-01F7-4EB4-81E7-C27D917E9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4B0CFF10-4805-4BFA-961B-1F60DAEB94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BE054536-C03E-4857-B4AE-D687A58F9A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FE33E51C-23D8-43F5-98C4-A2ED2C4C99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89E18891-DEB2-4CFD-A907-2868B2A910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0002C1BB-DB60-4314-A2FC-203E54D94C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9B75BDFA-6D78-4FB1-9F21-5280855C49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0B632D6B-A327-41AB-BBCF-9A03AD2AB7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F514BBC5-1736-4813-BECB-5A6B6738E5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94A2C868-7AEC-4209-BFA3-7185B11D33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FF56CB70-2B25-4695-ADC8-6092D0D112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BA411BEF-2182-4458-B9AF-1634B5C231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53F27E63-3F11-4C85-AC72-1EE8508C4C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68B589BA-F70F-4E0B-94B9-EEB83EDF3F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9D0B991D-CB0A-415F-8D77-A5565F66F0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701E99DE-74F0-41D1-BBF4-5A57053BB6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C02EE40A-8F17-4182-9495-9506463B79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924210CA-0A35-4127-925F-D4084B7DC3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DC13CEF1-DD2D-474C-B81C-820CEF3D9C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F889481A-8038-43E6-8EF1-A5F802CEDF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128BD14A-9093-4854-A73A-F666B2ED2D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22D884F4-76EC-4371-B903-E79CF191E3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xmlns="" id="{7C462C46-EFB7-4580-9921-DFC346FCC3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23665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DEC27A-3889-C449-8397-FE1D10700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485" y="841375"/>
            <a:ext cx="6230857" cy="1230570"/>
          </a:xfrm>
        </p:spPr>
        <p:txBody>
          <a:bodyPr anchor="t">
            <a:normAutofit/>
          </a:bodyPr>
          <a:lstStyle/>
          <a:p>
            <a:pPr algn="l"/>
            <a:r>
              <a:rPr lang="en-US" sz="3600" dirty="0">
                <a:solidFill>
                  <a:schemeClr val="accent1"/>
                </a:solidFill>
              </a:rPr>
              <a:t>Methods </a:t>
            </a: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xmlns="" id="{B8B918B4-AB10-4E3A-916E-A9625586EA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186334-3E7D-E241-8732-DC760B325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487" y="2249046"/>
            <a:ext cx="6123783" cy="3802762"/>
          </a:xfrm>
        </p:spPr>
        <p:txBody>
          <a:bodyPr anchor="t">
            <a:normAutofit/>
          </a:bodyPr>
          <a:lstStyle/>
          <a:p>
            <a:r>
              <a:rPr lang="en-US" sz="2400" dirty="0"/>
              <a:t>Mice of different strains</a:t>
            </a:r>
          </a:p>
          <a:p>
            <a:r>
              <a:rPr lang="en-US" sz="2400" dirty="0"/>
              <a:t>Used ventral midbrain neutrospheres</a:t>
            </a:r>
          </a:p>
          <a:p>
            <a:r>
              <a:rPr lang="en-US" sz="2400" dirty="0"/>
              <a:t>In vitro grafting on striatal organotypic slice cultures  </a:t>
            </a:r>
          </a:p>
          <a:p>
            <a:r>
              <a:rPr lang="en-US" sz="2400" dirty="0"/>
              <a:t>Plasmid transfections were performed</a:t>
            </a:r>
          </a:p>
          <a:p>
            <a:pPr lvl="1"/>
            <a:r>
              <a:rPr lang="en-US" sz="2400" dirty="0"/>
              <a:t>Wnt5a</a:t>
            </a:r>
          </a:p>
          <a:p>
            <a:pPr lvl="1"/>
            <a:r>
              <a:rPr lang="en-US" sz="2400" dirty="0"/>
              <a:t>Control – pCAIP2 plasmid</a:t>
            </a:r>
          </a:p>
        </p:txBody>
      </p:sp>
    </p:spTree>
    <p:extLst>
      <p:ext uri="{BB962C8B-B14F-4D97-AF65-F5344CB8AC3E}">
        <p14:creationId xmlns:p14="http://schemas.microsoft.com/office/powerpoint/2010/main" val="34825435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DB4298B-514D-4087-BFCF-5E0B7C9A9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4250D78-05C1-41CC-8744-FF36129625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488B658F-163C-450C-B32C-2385E374B2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5AE85F6C-45F9-4F00-8AA8-52BD510596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4B0E90C3-F098-46CE-B1D9-44EDE9C6E3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FFF59D4E-9109-4D0A-8064-9C534CCFB9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94B8AAA4-1840-48B9-A1E7-8CE75F8732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5A87B14D-183F-429F-849A-A6DC957B0B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1C261938-CF78-4843-9295-A20FD1591D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70557A9F-9800-4BDA-8EA5-312FBB056F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55443555-50A7-490F-A7BD-C3761876BE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0E25D709-0236-44C4-9AD0-23C27FFB64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52D3488E-C376-4058-9B14-3E67ECCF40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29C0577D-AE94-4E3E-AFE9-87D6F505C6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628A3D14-A3AE-415B-81C0-10DABBD63C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7722035-1059-41F4-801E-F6C3F43831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98275878-64ED-413C-B1B9-654EE17C5D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6BE90BD7-1A14-43A3-8CD4-8D181EE630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12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8609B6EC-0BA4-4C45-B9CA-311B34B83A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BA3962A2-D76B-4346-9535-356648073A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28CBAD67-783A-4EFF-852A-40CD9D58C3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780BC275-9329-40AA-849F-7B258245EE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55DA4B63-E5E4-49C5-BC03-E5A312146F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CD3409-94ED-D34A-9CBA-8128342C9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177" y="630936"/>
            <a:ext cx="6677553" cy="1353310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Optogenetic transfection of slice culture host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D0CB07-E716-4748-9BC7-8A407EF91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177" y="2161348"/>
            <a:ext cx="7358061" cy="3890460"/>
          </a:xfrm>
        </p:spPr>
        <p:txBody>
          <a:bodyPr anchor="ctr">
            <a:normAutofit lnSpcReduction="10000"/>
          </a:bodyPr>
          <a:lstStyle/>
          <a:p>
            <a:r>
              <a:rPr lang="en-US" sz="2400" dirty="0"/>
              <a:t>Blue light-activated depolarizing channelrhodopsin-2 (ChR2) cation channel introduced </a:t>
            </a:r>
            <a:r>
              <a:rPr lang="en-US" sz="2400" dirty="0" err="1"/>
              <a:t>stereotaxically</a:t>
            </a:r>
            <a:r>
              <a:rPr lang="en-US" sz="2400" dirty="0"/>
              <a:t> into the striatum via a lentiviral construct</a:t>
            </a:r>
          </a:p>
          <a:p>
            <a:r>
              <a:rPr lang="en-US" sz="2400" dirty="0"/>
              <a:t>Light-driven inward chloride pump</a:t>
            </a:r>
          </a:p>
          <a:p>
            <a:r>
              <a:rPr lang="en-US" sz="2400" dirty="0"/>
              <a:t>Prior to grafting !</a:t>
            </a:r>
          </a:p>
          <a:p>
            <a:r>
              <a:rPr lang="en-US" sz="2400" dirty="0"/>
              <a:t>To clarify: Wnt5a cells were transfected with ChR2 using the lentivirus </a:t>
            </a: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136466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10CE3618-1D7A-4256-B2AF-9DB692996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5824" y="6419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CC40045-3931-4F5B-BFDA-CB5657884F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74300EE0-ECBD-4A99-A182-D65E0E6E63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66F00B75-03DF-4D45-9B0D-64C830BD60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68D3ABB2-C1A2-49A0-A399-DF61B1EF63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DA1AEAE7-4978-4A5B-AAD2-E2E78726FE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7A9AAEEE-4B18-43DC-B196-17B61CD41F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807703FD-FEEE-4777-846F-8C38F40CEB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3883325D-A3A9-46FF-B7CB-EE92752226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1009273A-6FB2-45C9-814B-F9F243C595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91456BB4-6CF2-4A71-BE63-1AC03A287D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90F94609-6C4C-45C5-B029-0704F4BB64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7532FA0C-81DB-47C4-A39A-77A779E230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F2A2ED01-9837-46A7-B28E-15B6C229D0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5E52EFEE-3C02-41C5-852D-699079C2E3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A4ED1A46-9C33-4642-B4E6-DE8FB6E3FA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D8825798-C5AC-4262-B3CA-FAA3731727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041EF5B5-A116-4AE7-82D0-A06B0FF58F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1053245D-DA29-4C13-84C9-749150489A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1166F809-C998-47FD-8299-4F9BA65DD9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2C6184C9-DD88-444D-83F9-7E5C128E54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96A02A4D-21A3-44E5-BEFC-1DD2E82620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B31F515F-6B6B-48A5-99B1-F9BBCF8F6F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BF4161-8057-9D47-B0A6-75E214ED7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6" y="1472864"/>
            <a:ext cx="5078411" cy="4578943"/>
          </a:xfrm>
        </p:spPr>
        <p:txBody>
          <a:bodyPr anchor="t">
            <a:normAutofit/>
          </a:bodyPr>
          <a:lstStyle/>
          <a:p>
            <a:pPr algn="l"/>
            <a:r>
              <a:rPr lang="en-US" sz="5400" dirty="0">
                <a:solidFill>
                  <a:schemeClr val="tx1"/>
                </a:solidFill>
              </a:rPr>
              <a:t>Electrophysiology </a:t>
            </a: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xmlns="" id="{B0BC2F97-F3ED-4F01-B461-9A522CD972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575225" y="1331697"/>
            <a:ext cx="193249" cy="16659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42D2D3-6479-CD4B-AFCB-BFFAEB142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8654" y="1472864"/>
            <a:ext cx="6151666" cy="4578944"/>
          </a:xfrm>
        </p:spPr>
        <p:txBody>
          <a:bodyPr anchor="t">
            <a:normAutofit/>
          </a:bodyPr>
          <a:lstStyle/>
          <a:p>
            <a:r>
              <a:rPr lang="en-US" sz="2400" dirty="0"/>
              <a:t>After 3 weeks in co-culture</a:t>
            </a:r>
          </a:p>
          <a:p>
            <a:r>
              <a:rPr lang="en-US" sz="2400" dirty="0"/>
              <a:t>Properties of grafted TH-GFP were evaluated</a:t>
            </a:r>
          </a:p>
          <a:p>
            <a:r>
              <a:rPr lang="en-US" sz="2400" dirty="0"/>
              <a:t>Used wide-band excitation filter</a:t>
            </a:r>
          </a:p>
          <a:p>
            <a:r>
              <a:rPr lang="en-US" sz="2400" dirty="0"/>
              <a:t>And whole-cell patch-clamp recordings </a:t>
            </a:r>
          </a:p>
        </p:txBody>
      </p:sp>
    </p:spTree>
    <p:extLst>
      <p:ext uri="{BB962C8B-B14F-4D97-AF65-F5344CB8AC3E}">
        <p14:creationId xmlns:p14="http://schemas.microsoft.com/office/powerpoint/2010/main" val="1067755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53BB5D57-6178-4F62-B472-0312F6D95A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2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800B320-C486-4967-AFB8-58E3EBDA9E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xmlns="" id="{B6E6BEB2-753A-4253-9BE2-9E569A8A5E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xmlns="" id="{196A6026-E2E2-4401-BB72-F8314907AB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C852B828-3E4B-4404-AEE7-815B0B6EEB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xmlns="" id="{B2BAC571-023A-4027-9689-5A7375FE53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xmlns="" id="{6BB424FB-2158-48AB-9A28-A11889AA5A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xmlns="" id="{BE5FA512-D3FE-4F91-AE23-51DAAAA74E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xmlns="" id="{83CF3A0A-06AA-4987-8182-4F86E662EC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xmlns="" id="{969C6F15-1F6D-46D5-8C47-3FBC312536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xmlns="" id="{01E2B94D-4E93-4C11-A1FC-B3A6E8CC5F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xmlns="" id="{F47C1110-8C08-4C26-BD0D-3083BFAC1D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xmlns="" id="{3085CEBC-D1F5-4F82-93C8-8ED38B7CBE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xmlns="" id="{3ED8F25D-E867-46B6-A62D-3B21147680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xmlns="" id="{6BB81545-0C01-4B56-BADD-6B7D5B72AF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xmlns="" id="{A1574FCC-646A-4771-AB54-A44212F198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xmlns="" id="{A56CC2BC-E51D-4A79-AA80-770FAA7844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xmlns="" id="{C95E0495-B7F8-44C5-AD1F-5F3C8633E3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xmlns="" id="{28C1E7AA-A198-498A-9426-7632D7AA3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xmlns="" id="{96410611-0DF8-42D3-91B1-B87AE692EB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xmlns="" id="{EACF821F-24B2-49B5-8688-744B0EADF0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xmlns="" id="{418BD791-FEEE-4A18-A5EF-F3815F184C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xmlns="" id="{D5D16C8F-EA4F-447C-934A-06E7BFAE92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01C59C-C2FD-C24D-BD57-DDBE22011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38" y="643467"/>
            <a:ext cx="313372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19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0F08744-9D7B-4693-B8D6-2A5210AE96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xmlns="" id="{5B2E630F-F386-44FA-B1A1-C10A9BF43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xmlns="" id="{73567C09-8B4D-49A6-A711-C44C5807D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DF22B8-2B25-F54B-B4FB-E1A1FB34C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349925"/>
            <a:ext cx="2441894" cy="2456442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Optogenetic cell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661379-BEC5-8342-87F4-0EDE8A24C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19" y="1111249"/>
            <a:ext cx="6554001" cy="4635503"/>
          </a:xfrm>
        </p:spPr>
        <p:txBody>
          <a:bodyPr>
            <a:normAutofit/>
          </a:bodyPr>
          <a:lstStyle/>
          <a:p>
            <a:r>
              <a:rPr lang="en-US" sz="2400" dirty="0"/>
              <a:t>*Blue light for ChR2 activation </a:t>
            </a:r>
          </a:p>
          <a:p>
            <a:r>
              <a:rPr lang="en-US" sz="2400" dirty="0"/>
              <a:t>Orange light for </a:t>
            </a:r>
            <a:r>
              <a:rPr lang="en-US" sz="2400" dirty="0" err="1"/>
              <a:t>NpHR</a:t>
            </a:r>
            <a:r>
              <a:rPr lang="en-US" sz="2400" dirty="0"/>
              <a:t> activation </a:t>
            </a:r>
          </a:p>
          <a:p>
            <a:endParaRPr lang="en-US" sz="2400" dirty="0"/>
          </a:p>
          <a:p>
            <a:r>
              <a:rPr lang="en-US" sz="2400" dirty="0"/>
              <a:t>Performed immunohistochemistry </a:t>
            </a:r>
          </a:p>
        </p:txBody>
      </p:sp>
    </p:spTree>
    <p:extLst>
      <p:ext uri="{BB962C8B-B14F-4D97-AF65-F5344CB8AC3E}">
        <p14:creationId xmlns:p14="http://schemas.microsoft.com/office/powerpoint/2010/main" val="3324939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20">
            <a:extLst>
              <a:ext uri="{FF2B5EF4-FFF2-40B4-BE49-F238E27FC236}">
                <a16:creationId xmlns:a16="http://schemas.microsoft.com/office/drawing/2014/main" xmlns="" id="{2957367F-0D64-42F0-A033-660B417FE3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22">
            <a:extLst>
              <a:ext uri="{FF2B5EF4-FFF2-40B4-BE49-F238E27FC236}">
                <a16:creationId xmlns:a16="http://schemas.microsoft.com/office/drawing/2014/main" xmlns="" id="{A74C980A-5321-4E88-B6F7-572A3327E3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xmlns="" id="{C29411DD-732B-4883-8431-BF67EA064F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xmlns="" id="{0802BDA8-DBFD-4424-9577-4CECD39667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3A4651DB-CA25-45C9-BB5B-490E75E109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xmlns="" id="{2561519A-19C4-4FAE-B4D2-9967A02858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xmlns="" id="{D7536EEC-CD2D-4F8D-8FCE-1B57B67C15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xmlns="" id="{F06D071C-EBE9-493C-B2FF-C290E80E63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xmlns="" id="{AE43943F-3505-4459-B105-5ADD87A9BB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xmlns="" id="{DCFA8E01-9AAA-4377-B145-D4C3BC9387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xmlns="" id="{D0F9B300-29E8-4013-9610-4C98C20F57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xmlns="" id="{D80DC548-7776-4F62-9150-EE50775DC2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xmlns="" id="{FB47EB33-C045-4382-BB34-C409FBFABF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xmlns="" id="{9799171D-9C80-4F36-854F-272AB4CB79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xmlns="" id="{36853A3D-C5F1-4325-ABDD-D82962719C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xmlns="" id="{F36C52C5-A8E2-4FDD-8C82-0B0A36ED2A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xmlns="" id="{EAB04D6F-5C3B-4BC8-A8D0-F0F70C33F9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xmlns="" id="{337A064D-A403-4F71-A373-F748D44C14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xmlns="" id="{408954A6-C2C2-455F-8AB9-EF03ED0E7B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xmlns="" id="{98954187-FB8C-4673-8481-D251884CF9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xmlns="" id="{5DE674D7-0925-4935-B299-98744B4190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xmlns="" id="{0D7AF2ED-2D49-4A69-BAB2-CF989B3B8C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xmlns="" id="{67F02011-466C-4790-B052-0CB8042507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45">
            <a:extLst>
              <a:ext uri="{FF2B5EF4-FFF2-40B4-BE49-F238E27FC236}">
                <a16:creationId xmlns:a16="http://schemas.microsoft.com/office/drawing/2014/main" xmlns="" id="{0A1FAD6E-B62A-435F-B914-503F8B9501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3DCBF1B1-B0BB-40C4-9870-227A638C14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22">
              <a:extLst>
                <a:ext uri="{FF2B5EF4-FFF2-40B4-BE49-F238E27FC236}">
                  <a16:creationId xmlns:a16="http://schemas.microsoft.com/office/drawing/2014/main" xmlns="" id="{C7D2A079-0082-43E4-9253-BA8D43378A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6EDFDFEF-7A52-497B-AE56-46D4469026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DA55DD-912C-DD4B-BE11-84F5D18A3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/>
          </a:bodyPr>
          <a:lstStyle/>
          <a:p>
            <a:r>
              <a:rPr lang="en-US" sz="3700"/>
              <a:t>Neurophysiology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22CD5D-B5C6-234D-AE07-734BC6F63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797595"/>
            <a:ext cx="6281873" cy="1812876"/>
          </a:xfrm>
        </p:spPr>
        <p:txBody>
          <a:bodyPr>
            <a:normAutofit/>
          </a:bodyPr>
          <a:lstStyle/>
          <a:p>
            <a:r>
              <a:rPr lang="en-US"/>
              <a:t>Lewy bodies found in substantia nigra neurons </a:t>
            </a:r>
          </a:p>
          <a:p>
            <a:pPr lvl="1"/>
            <a:r>
              <a:rPr lang="en-US"/>
              <a:t>Accumulation of alpha-synuclein</a:t>
            </a:r>
          </a:p>
          <a:p>
            <a:r>
              <a:rPr lang="en-US"/>
              <a:t>All current therapies: improve symptoms without slowing/stopping disease progression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0EC76E-1938-A444-ABA5-B83B1DA225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08" r="-1" b="4815"/>
          <a:stretch/>
        </p:blipFill>
        <p:spPr>
          <a:xfrm>
            <a:off x="5115908" y="3100159"/>
            <a:ext cx="6274561" cy="2957451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726182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2366EBA-92FD-44AE-87A9-25E5135EB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437F5FC-01F7-4EB4-81E7-C27D917E9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4B0CFF10-4805-4BFA-961B-1F60DAEB94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BE054536-C03E-4857-B4AE-D687A58F9A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FE33E51C-23D8-43F5-98C4-A2ED2C4C99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89E18891-DEB2-4CFD-A907-2868B2A910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0002C1BB-DB60-4314-A2FC-203E54D94C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9B75BDFA-6D78-4FB1-9F21-5280855C49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0B632D6B-A327-41AB-BBCF-9A03AD2AB7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F514BBC5-1736-4813-BECB-5A6B6738E5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94A2C868-7AEC-4209-BFA3-7185B11D33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FF56CB70-2B25-4695-ADC8-6092D0D112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BA411BEF-2182-4458-B9AF-1634B5C231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53F27E63-3F11-4C85-AC72-1EE8508C4C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68B589BA-F70F-4E0B-94B9-EEB83EDF3F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9D0B991D-CB0A-415F-8D77-A5565F66F0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701E99DE-74F0-41D1-BBF4-5A57053BB6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C02EE40A-8F17-4182-9495-9506463B79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924210CA-0A35-4127-925F-D4084B7DC3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DC13CEF1-DD2D-474C-B81C-820CEF3D9C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F889481A-8038-43E6-8EF1-A5F802CEDF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128BD14A-9093-4854-A73A-F666B2ED2D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22D884F4-76EC-4371-B903-E79CF191E3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xmlns="" id="{7C462C46-EFB7-4580-9921-DFC346FCC3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23665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8F298D-2735-4443-8634-3296CC954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485" y="841375"/>
            <a:ext cx="6230857" cy="1230570"/>
          </a:xfrm>
        </p:spPr>
        <p:txBody>
          <a:bodyPr anchor="t">
            <a:normAutofit/>
          </a:bodyPr>
          <a:lstStyle/>
          <a:p>
            <a:pPr algn="l"/>
            <a:r>
              <a:rPr lang="en-US" sz="3600" dirty="0">
                <a:solidFill>
                  <a:schemeClr val="accent1"/>
                </a:solidFill>
              </a:rPr>
              <a:t>Results</a:t>
            </a: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xmlns="" id="{B8B918B4-AB10-4E3A-916E-A9625586EA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3A6977-DE5A-1F44-8EB0-BF9E6330B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487" y="2249046"/>
            <a:ext cx="8827325" cy="3802762"/>
          </a:xfrm>
        </p:spPr>
        <p:txBody>
          <a:bodyPr anchor="t">
            <a:noAutofit/>
          </a:bodyPr>
          <a:lstStyle/>
          <a:p>
            <a:r>
              <a:rPr lang="en-US" sz="2400" dirty="0"/>
              <a:t>Hemisphere organotypic slices maintained for 3-5 weeks without any signs of deterioration </a:t>
            </a:r>
          </a:p>
          <a:p>
            <a:r>
              <a:rPr lang="en-US" sz="2400" dirty="0"/>
              <a:t>Laminar organization of neuronal populations within cerebral cortex</a:t>
            </a:r>
          </a:p>
          <a:p>
            <a:r>
              <a:rPr lang="en-US" sz="2400" dirty="0"/>
              <a:t>Wnt5a gives rise to a 3-fold increase of the percentage of DA neurons</a:t>
            </a:r>
          </a:p>
          <a:p>
            <a:r>
              <a:rPr lang="en-US" sz="2400" dirty="0"/>
              <a:t>After transfecting the cells for transplantation with Wnt5A, found that Wnt5a expression one day later was 36-fold higher compared to control cells</a:t>
            </a:r>
          </a:p>
        </p:txBody>
      </p:sp>
    </p:spTree>
    <p:extLst>
      <p:ext uri="{BB962C8B-B14F-4D97-AF65-F5344CB8AC3E}">
        <p14:creationId xmlns:p14="http://schemas.microsoft.com/office/powerpoint/2010/main" val="6070452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7A72E1-7D60-8244-9E14-012114A61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799" y="0"/>
            <a:ext cx="6046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631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DB4298B-514D-4087-BFCF-5E0B7C9A9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4250D78-05C1-41CC-8744-FF36129625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488B658F-163C-450C-B32C-2385E374B2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5AE85F6C-45F9-4F00-8AA8-52BD510596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4B0E90C3-F098-46CE-B1D9-44EDE9C6E3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FFF59D4E-9109-4D0A-8064-9C534CCFB9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94B8AAA4-1840-48B9-A1E7-8CE75F8732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5A87B14D-183F-429F-849A-A6DC957B0B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1C261938-CF78-4843-9295-A20FD1591D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70557A9F-9800-4BDA-8EA5-312FBB056F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55443555-50A7-490F-A7BD-C3761876BE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0E25D709-0236-44C4-9AD0-23C27FFB64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52D3488E-C376-4058-9B14-3E67ECCF40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29C0577D-AE94-4E3E-AFE9-87D6F505C6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628A3D14-A3AE-415B-81C0-10DABBD63C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7722035-1059-41F4-801E-F6C3F43831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98275878-64ED-413C-B1B9-654EE17C5D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6BE90BD7-1A14-43A3-8CD4-8D181EE630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12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8609B6EC-0BA4-4C45-B9CA-311B34B83A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BA3962A2-D76B-4346-9535-356648073A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28CBAD67-783A-4EFF-852A-40CD9D58C3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780BC275-9329-40AA-849F-7B258245EE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55DA4B63-E5E4-49C5-BC03-E5A312146F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52253A-B145-6540-81EC-816CAB773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177" y="630936"/>
            <a:ext cx="6677553" cy="1353310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Electrophysiological characteristics of grafted DA neurons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5E5158-4945-9142-9AB0-89A5C941C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9613" y="2161348"/>
            <a:ext cx="7495115" cy="3890460"/>
          </a:xfrm>
        </p:spPr>
        <p:txBody>
          <a:bodyPr anchor="ctr">
            <a:noAutofit/>
          </a:bodyPr>
          <a:lstStyle/>
          <a:p>
            <a:r>
              <a:rPr lang="en-US" sz="2400" dirty="0"/>
              <a:t>Wnt5a expression did not influence the intrinsic membrane properties of the grafted DA cells in the organotypic slice co-cultures</a:t>
            </a:r>
          </a:p>
          <a:p>
            <a:r>
              <a:rPr lang="en-US" sz="2400" dirty="0"/>
              <a:t>None of the grafted DA cells expressed delayed rectification activated by hyperpolarizing pulses</a:t>
            </a:r>
          </a:p>
          <a:p>
            <a:r>
              <a:rPr lang="en-US" sz="2400" dirty="0"/>
              <a:t>To further explore the synaptic and receptor profile: </a:t>
            </a:r>
          </a:p>
          <a:p>
            <a:pPr lvl="1"/>
            <a:r>
              <a:rPr lang="en-US" sz="2400" dirty="0"/>
              <a:t>Tested the expression of functional GABA receptors in the cultures</a:t>
            </a:r>
          </a:p>
        </p:txBody>
      </p:sp>
    </p:spTree>
    <p:extLst>
      <p:ext uri="{BB962C8B-B14F-4D97-AF65-F5344CB8AC3E}">
        <p14:creationId xmlns:p14="http://schemas.microsoft.com/office/powerpoint/2010/main" val="2886872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2366EBA-92FD-44AE-87A9-25E5135EB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437F5FC-01F7-4EB4-81E7-C27D917E95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4B0CFF10-4805-4BFA-961B-1F60DAEB94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BE054536-C03E-4857-B4AE-D687A58F9A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FE33E51C-23D8-43F5-98C4-A2ED2C4C99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89E18891-DEB2-4CFD-A907-2868B2A910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0002C1BB-DB60-4314-A2FC-203E54D94C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9B75BDFA-6D78-4FB1-9F21-5280855C49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0B632D6B-A327-41AB-BBCF-9A03AD2AB7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F514BBC5-1736-4813-BECB-5A6B6738E5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94A2C868-7AEC-4209-BFA3-7185B11D33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FF56CB70-2B25-4695-ADC8-6092D0D112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BA411BEF-2182-4458-B9AF-1634B5C231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53F27E63-3F11-4C85-AC72-1EE8508C4C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68B589BA-F70F-4E0B-94B9-EEB83EDF3F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9D0B991D-CB0A-415F-8D77-A5565F66F0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701E99DE-74F0-41D1-BBF4-5A57053BB6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C02EE40A-8F17-4182-9495-9506463B79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924210CA-0A35-4127-925F-D4084B7DC3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DC13CEF1-DD2D-474C-B81C-820CEF3D9C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xmlns="" id="{F889481A-8038-43E6-8EF1-A5F802CEDF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128BD14A-9093-4854-A73A-F666B2ED2D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22D884F4-76EC-4371-B903-E79CF191E3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62" name="Rectangle 32">
            <a:extLst>
              <a:ext uri="{FF2B5EF4-FFF2-40B4-BE49-F238E27FC236}">
                <a16:creationId xmlns:a16="http://schemas.microsoft.com/office/drawing/2014/main" xmlns="" id="{7C462C46-EFB7-4580-9921-DFC346FCC3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23665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3E42CC-B1C9-1A43-B129-62ACA408E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485" y="841375"/>
            <a:ext cx="6230857" cy="1230570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3600" dirty="0">
                <a:solidFill>
                  <a:schemeClr val="accent1"/>
                </a:solidFill>
              </a:rPr>
              <a:t>Functional inputs from host to grafted stem cell-derived DA neurons</a:t>
            </a: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xmlns="" id="{B8B918B4-AB10-4E3A-916E-A9625586EA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232F86-10A1-C44E-B804-3391A1FB6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487" y="2249046"/>
            <a:ext cx="8897562" cy="3802762"/>
          </a:xfrm>
        </p:spPr>
        <p:txBody>
          <a:bodyPr anchor="t">
            <a:noAutofit/>
          </a:bodyPr>
          <a:lstStyle/>
          <a:p>
            <a:r>
              <a:rPr lang="en-US" sz="2000" dirty="0"/>
              <a:t>2 optogenetic approaches </a:t>
            </a:r>
          </a:p>
          <a:p>
            <a:pPr lvl="1"/>
            <a:r>
              <a:rPr lang="en-US" sz="2000" dirty="0"/>
              <a:t>1. ChR2-transduced host cells were activated by blue light while recording activity in grafted GFP-expressing DA neurons derived from Wnt5a-expressing cells</a:t>
            </a:r>
          </a:p>
          <a:p>
            <a:pPr lvl="2"/>
            <a:r>
              <a:rPr lang="en-US" sz="2000" dirty="0"/>
              <a:t>Upon exposure to blue light, instant depolarization of transduced host striatal neurons was observed </a:t>
            </a:r>
          </a:p>
          <a:p>
            <a:pPr lvl="1"/>
            <a:r>
              <a:rPr lang="en-US" sz="2000" dirty="0"/>
              <a:t>2. </a:t>
            </a:r>
            <a:r>
              <a:rPr lang="en-US" sz="2000" dirty="0" err="1"/>
              <a:t>NpHR</a:t>
            </a:r>
            <a:r>
              <a:rPr lang="en-US" sz="2000" dirty="0"/>
              <a:t>-transduced host striatal neurons were silenced through orange light illumination while recording from grafted DA neurons</a:t>
            </a:r>
          </a:p>
          <a:p>
            <a:pPr lvl="2"/>
            <a:r>
              <a:rPr lang="en-US" sz="1800" dirty="0" err="1"/>
              <a:t>NpHR</a:t>
            </a:r>
            <a:r>
              <a:rPr lang="en-US" sz="1800" dirty="0"/>
              <a:t> activation induced inward chloride pumping and immediately hyperpolarized host </a:t>
            </a:r>
            <a:r>
              <a:rPr lang="en-US" sz="1800" dirty="0" err="1"/>
              <a:t>striatial</a:t>
            </a:r>
            <a:r>
              <a:rPr lang="en-US" sz="1800" dirty="0"/>
              <a:t> neurons</a:t>
            </a:r>
          </a:p>
        </p:txBody>
      </p:sp>
    </p:spTree>
    <p:extLst>
      <p:ext uri="{BB962C8B-B14F-4D97-AF65-F5344CB8AC3E}">
        <p14:creationId xmlns:p14="http://schemas.microsoft.com/office/powerpoint/2010/main" val="24121651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4DB7353-7D7A-431B-A5B6-A3845E6F2B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9E8D15D6-6183-4BE1-A315-C7EC9C1A53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82A253FA-4E60-4B4D-94B0-93ECFCF309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E1B39AD1-11BD-457B-822C-A873607F41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CC286005-78D5-4BE4-AA8B-75CDC07E78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09E4A22D-7E83-4F24-97FE-931A93CACC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4351E96B-8DD4-4D5E-A9F0-C47F5F3378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BFF78610-2475-4756-9EC8-5DA7D8902D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C7ACAE44-681D-4CBC-B2AB-E5131DF5A8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xmlns="" id="{CA22E4A0-73AA-4722-9C16-F3AF9A33EC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xmlns="" id="{BB36E626-EBEB-41C0-B224-8DB049DB4D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D603DEC5-BED4-4DB6-A253-F61CC36742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xmlns="" id="{86AE9DE6-CA9A-479B-A0FB-0E1BAC7A65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16CB8DC8-E75F-4574-A290-AAB7031BE8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xmlns="" id="{1CA657E1-3A52-4C23-AA47-EBB2D5C414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ED4F701B-2A93-464F-A673-54EED5C4C4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xmlns="" id="{9977C34F-F6C9-4749-B201-7B928802DF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xmlns="" id="{3A913E6B-DBE9-4291-A34C-36069ECB8E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xmlns="" id="{7D415C04-AB5C-4B76-9E49-EEBAEE64D0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xmlns="" id="{151FDC11-E872-4EAE-A597-822F9FE170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B24766B-81CA-44C7-BF11-77A12BA4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1A2F9962-DEB8-461C-8B4C-C0ED0D8A7B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C0672E08-EB09-4B8E-8522-24BBC2CFFD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3447AB64-F3EC-4A1F-BFD4-F0F9DB3DAD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xmlns="" id="{62704ED4-17AD-4155-82BF-349125232C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4030ADA-F758-4871-82A9-A900D3A1CF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xmlns="" id="{C03A5D77-B569-4446-A13F-5F2B66B895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1910AFDB-600F-419E-B8A2-C910C91CC1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xmlns="" id="{8BA9642D-E707-4E5C-AD56-5B4201F77F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xmlns="" id="{6BE43368-BE27-4B0F-996B-F8020ECC8F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xmlns="" id="{1C2AFC90-DCD5-4CC4-B572-09469E8927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xmlns="" id="{EEC73C1F-7C9B-41BF-A454-152B90AFF4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xmlns="" id="{B9387A9D-115C-4CC5-9107-97827EFF87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xmlns="" id="{69CF2257-1227-45F2-8310-EF03857E08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xmlns="" id="{914D598B-12C8-4050-872B-AB3C4790AB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xmlns="" id="{43441426-0436-4C62-93CB-7B23121194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xmlns="" id="{8174AF5F-E0DA-457B-9C6D-B6793C36AF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xmlns="" id="{40D36E6D-6BFF-4FB5-9EEB-3A36B79562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xmlns="" id="{5159A95D-574D-4341-8A5B-5EB05EF2CB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xmlns="" id="{CC2519B6-9E4D-48AA-8E1D-413BEEEEE6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xmlns="" id="{91EFD00E-D9BB-4F8F-9652-1514A200A5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xmlns="" id="{78EDA1A4-47D4-4C8C-94C1-20520CA08E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xmlns="" id="{EF948F9B-2B64-4D46-B645-564490CD55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xmlns="" id="{95BA89D9-B358-4064-A9B6-44592BB971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xmlns="" id="{B1D008F9-9A52-429E-9615-0BB796945B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E4BAAF5C-577F-43DB-8ACD-EDAB5A54E6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38000"/>
                </a:schemeClr>
              </a:gs>
              <a:gs pos="0">
                <a:schemeClr val="bg1">
                  <a:lumMod val="95000"/>
                  <a:alpha val="12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xmlns="" id="{78B6E08A-861F-4A1A-BCF0-69429C5A28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025316" y="3342776"/>
            <a:ext cx="200040" cy="17244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1CC084-6DD9-D446-86B9-4114D9FF5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237" y="0"/>
            <a:ext cx="8487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761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7">
            <a:extLst>
              <a:ext uri="{FF2B5EF4-FFF2-40B4-BE49-F238E27FC236}">
                <a16:creationId xmlns:a16="http://schemas.microsoft.com/office/drawing/2014/main" xmlns="" id="{A3BAF07C-C39E-42EB-BB22-8D46691D97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-1"/>
            <a:ext cx="12193061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9">
            <a:extLst>
              <a:ext uri="{FF2B5EF4-FFF2-40B4-BE49-F238E27FC236}">
                <a16:creationId xmlns:a16="http://schemas.microsoft.com/office/drawing/2014/main" xmlns="" id="{D8E9CF54-0466-4261-9E62-0249E60E18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33E32106-E8B1-4F76-9EE6-58537738A3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xmlns="" id="{C32C2C46-A045-44FB-8A74-5EBD650C27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6A76F79C-6683-4940-BCF7-4BCCCEE406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xmlns="" id="{FF4675A3-6D07-4B1F-9BFC-AEBEA1AD06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765E127A-B6B7-4B1D-B7BD-6C8C969D29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xmlns="" id="{3BCA9D9E-C72C-4751-BFA9-10B85CACE3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080C708C-69BF-441B-AB75-C98160ED06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3E79964E-F8F1-4763-8892-7BC3DAE306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FE09592A-FCC9-4AE5-BA0B-730C6F3BBE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96448994-820C-4BC1-ABF3-4579C6F99A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9BB0D192-565A-42B9-B292-CC032D71A6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6D1CA09C-5F40-4E92-A7E9-D1FCEE5128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379F5AA5-2E14-4880-A5A6-07AEF2AD89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EF14BD32-D239-4DA3-98B3-7752073657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CF07B250-E5E4-4624-9BD7-8D513A67B7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BCC5D120-7C8C-4290-865C-4EE6E4F245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C24688C6-CAE5-4EF2-B2BA-A138DA0A24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6BD31099-7C13-4901-A04F-632B1CD846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679F5FF7-82B2-4033-8FBE-63170C9378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B3D296CC-CA82-4C71-A176-6A9FECDB82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2075000"/>
          </a:xfrm>
          <a:custGeom>
            <a:avLst/>
            <a:gdLst>
              <a:gd name="connsiteX0" fmla="*/ 0 w 12192000"/>
              <a:gd name="connsiteY0" fmla="*/ 0 h 2075000"/>
              <a:gd name="connsiteX1" fmla="*/ 12192000 w 12192000"/>
              <a:gd name="connsiteY1" fmla="*/ 0 h 2075000"/>
              <a:gd name="connsiteX2" fmla="*/ 12192000 w 12192000"/>
              <a:gd name="connsiteY2" fmla="*/ 558112 h 2075000"/>
              <a:gd name="connsiteX3" fmla="*/ 12192000 w 12192000"/>
              <a:gd name="connsiteY3" fmla="*/ 750237 h 2075000"/>
              <a:gd name="connsiteX4" fmla="*/ 12192000 w 12192000"/>
              <a:gd name="connsiteY4" fmla="*/ 1726055 h 2075000"/>
              <a:gd name="connsiteX5" fmla="*/ 12113803 w 12192000"/>
              <a:gd name="connsiteY5" fmla="*/ 1734338 h 2075000"/>
              <a:gd name="connsiteX6" fmla="*/ 6753597 w 12192000"/>
              <a:gd name="connsiteY6" fmla="*/ 2057895 h 2075000"/>
              <a:gd name="connsiteX7" fmla="*/ 400746 w 12192000"/>
              <a:gd name="connsiteY7" fmla="*/ 1886552 h 2075000"/>
              <a:gd name="connsiteX8" fmla="*/ 0 w 12192000"/>
              <a:gd name="connsiteY8" fmla="*/ 1849576 h 2075000"/>
              <a:gd name="connsiteX9" fmla="*/ 0 w 12192000"/>
              <a:gd name="connsiteY9" fmla="*/ 750237 h 2075000"/>
              <a:gd name="connsiteX10" fmla="*/ 0 w 12192000"/>
              <a:gd name="connsiteY10" fmla="*/ 558112 h 207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2075000">
                <a:moveTo>
                  <a:pt x="0" y="0"/>
                </a:moveTo>
                <a:lnTo>
                  <a:pt x="12192000" y="0"/>
                </a:lnTo>
                <a:lnTo>
                  <a:pt x="12192000" y="558112"/>
                </a:lnTo>
                <a:lnTo>
                  <a:pt x="12192000" y="750237"/>
                </a:lnTo>
                <a:lnTo>
                  <a:pt x="12192000" y="1726055"/>
                </a:lnTo>
                <a:lnTo>
                  <a:pt x="12113803" y="1734338"/>
                </a:lnTo>
                <a:cubicBezTo>
                  <a:pt x="10139508" y="1932287"/>
                  <a:pt x="8237152" y="2025290"/>
                  <a:pt x="6753597" y="2057895"/>
                </a:cubicBezTo>
                <a:cubicBezTo>
                  <a:pt x="4940362" y="2097744"/>
                  <a:pt x="2657278" y="2078414"/>
                  <a:pt x="400746" y="1886552"/>
                </a:cubicBezTo>
                <a:lnTo>
                  <a:pt x="0" y="1849576"/>
                </a:lnTo>
                <a:lnTo>
                  <a:pt x="0" y="750237"/>
                </a:lnTo>
                <a:lnTo>
                  <a:pt x="0" y="558112"/>
                </a:lnTo>
                <a:close/>
              </a:path>
            </a:pathLst>
          </a:custGeom>
          <a:solidFill>
            <a:schemeClr val="tx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67D7B3-ED4B-2F41-8359-63CFF21A3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762608"/>
            <a:ext cx="10481519" cy="1003932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3600" dirty="0">
                <a:solidFill>
                  <a:schemeClr val="accent1"/>
                </a:solidFill>
              </a:rPr>
              <a:t>Functional outputs from grafted VMN-derived DA neurons to the host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8895D0-BD19-4145-B696-E7CCE34AD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21" y="2635976"/>
            <a:ext cx="8227269" cy="3542776"/>
          </a:xfrm>
        </p:spPr>
        <p:txBody>
          <a:bodyPr>
            <a:normAutofit/>
          </a:bodyPr>
          <a:lstStyle/>
          <a:p>
            <a:r>
              <a:rPr lang="en-US" sz="2400" dirty="0"/>
              <a:t>ChR2 successfully expressed in the stem cell-derived neurons by exposing these cells to the lentiviral vector in vitro prior to grafting </a:t>
            </a:r>
          </a:p>
          <a:p>
            <a:r>
              <a:rPr lang="en-US" sz="2400" dirty="0"/>
              <a:t>Upon illumination by blue light, the grafted ChR2-transduced neurons were immediately depolarized</a:t>
            </a:r>
          </a:p>
        </p:txBody>
      </p:sp>
    </p:spTree>
    <p:extLst>
      <p:ext uri="{BB962C8B-B14F-4D97-AF65-F5344CB8AC3E}">
        <p14:creationId xmlns:p14="http://schemas.microsoft.com/office/powerpoint/2010/main" val="1006697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75627FE-0AC5-4349-AC08-45A58BEC9B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87AAF7B-2090-475D-9C3E-FDC03DD87A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F2DCEC33-4B31-44BC-99CB-9E4845DC4C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204E0A10-D288-4B22-87A1-737B0A37D1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9A3E042E-4911-425A-84BB-04BF90D077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3A49226D-3129-4C5A-9641-3D03BEEA79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9CC3C315-B515-4DD8-AC22-9D8417B37F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1A961828-F78F-4D56-A98E-037806C637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739D4F9D-3728-42C1-8302-452D51321C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B4D9647E-354D-4CA8-B4A7-39172E5EAC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A3EC74E0-5222-4ACC-BCEC-1AA189D3BC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C0AE72B4-084D-42E6-ABED-5FD4650D4B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C9D1F5DD-8D50-4098-8D2B-10E2847527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D48F3941-C3C7-4589-AA46-067F6BB2D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C16BBE9A-4BE3-4401-82C5-8041DB14E5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6180330-CCD3-4D14-A652-D60C28252D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616C90F6-4133-43A5-B47C-7750FE2819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D7C03F90-E828-4414-8A53-92069FFB68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6ADDE443-75AA-4F32-A2EE-272C4347CE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ACD281C1-1D59-453F-A33A-D83E39EB06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60217FAC-29FE-4D6B-9BB4-FF41AA7565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0D3CC33A-6E36-4A72-9965-8E20FB05D1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F128F04E-05CD-4035-A32B-6E9ABAB931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C2574CF-1D35-4994-87BD-5A3378E1AB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3CA3C6-4623-C74E-AC42-817E23782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59" y="960120"/>
            <a:ext cx="3865695" cy="4171278"/>
          </a:xfrm>
        </p:spPr>
        <p:txBody>
          <a:bodyPr>
            <a:normAutofit/>
          </a:bodyPr>
          <a:lstStyle/>
          <a:p>
            <a:pPr algn="r"/>
            <a:r>
              <a:rPr lang="en-US" sz="4400" dirty="0">
                <a:solidFill>
                  <a:schemeClr val="tx1"/>
                </a:solidFill>
              </a:rPr>
              <a:t>Summary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68B6AB33-DFE6-4FE4-94FE-C9E25424AD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752263" y="1200150"/>
            <a:ext cx="0" cy="35439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ABEBC3-B376-E343-A439-1E2EF1C2F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164" y="960120"/>
            <a:ext cx="5511800" cy="4171278"/>
          </a:xfrm>
        </p:spPr>
        <p:txBody>
          <a:bodyPr>
            <a:normAutofit/>
          </a:bodyPr>
          <a:lstStyle/>
          <a:p>
            <a:r>
              <a:rPr lang="en-US" sz="2400" dirty="0"/>
              <a:t>Wnt5a-derived DA neurons were recorded:</a:t>
            </a:r>
          </a:p>
          <a:p>
            <a:pPr lvl="1"/>
            <a:r>
              <a:rPr lang="en-US" sz="2400" dirty="0"/>
              <a:t>Responded to light-stimulation</a:t>
            </a:r>
          </a:p>
          <a:p>
            <a:pPr lvl="1"/>
            <a:r>
              <a:rPr lang="en-US" sz="2400" dirty="0"/>
              <a:t>By increasing action potential firing frequency</a:t>
            </a:r>
          </a:p>
          <a:p>
            <a:pPr lvl="1"/>
            <a:r>
              <a:rPr lang="en-US" sz="2400" dirty="0"/>
              <a:t>Only analyzed during blue light illumination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7157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23A56C-94D0-774F-ACC2-91DA35330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Optogenetic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73B8D9-66FA-BA46-964D-7BF3E75D4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Selective activation and inhibition of either host or grafted neurons</a:t>
            </a:r>
          </a:p>
          <a:p>
            <a:r>
              <a:rPr lang="en-US" sz="2000" dirty="0"/>
              <a:t>Action potentials induced by light in the ChR2-transduced host striatal neurons did not reveal any direct synaptic connections to the grafted DA cells </a:t>
            </a:r>
          </a:p>
          <a:p>
            <a:r>
              <a:rPr lang="en-US" sz="2000" dirty="0"/>
              <a:t>In the in vitro PD model, there is an extensive synaptic interaction between DA neurons and other cell types within the graft</a:t>
            </a:r>
          </a:p>
        </p:txBody>
      </p:sp>
    </p:spTree>
    <p:extLst>
      <p:ext uri="{BB962C8B-B14F-4D97-AF65-F5344CB8AC3E}">
        <p14:creationId xmlns:p14="http://schemas.microsoft.com/office/powerpoint/2010/main" val="38035979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DB4298B-514D-4087-BFCF-5E0B7C9A9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4250D78-05C1-41CC-8744-FF36129625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488B658F-163C-450C-B32C-2385E374B2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5AE85F6C-45F9-4F00-8AA8-52BD510596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4B0E90C3-F098-46CE-B1D9-44EDE9C6E3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FFF59D4E-9109-4D0A-8064-9C534CCFB9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94B8AAA4-1840-48B9-A1E7-8CE75F8732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5A87B14D-183F-429F-849A-A6DC957B0B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1C261938-CF78-4843-9295-A20FD1591D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70557A9F-9800-4BDA-8EA5-312FBB056F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55443555-50A7-490F-A7BD-C3761876BE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0E25D709-0236-44C4-9AD0-23C27FFB64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52D3488E-C376-4058-9B14-3E67ECCF40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29C0577D-AE94-4E3E-AFE9-87D6F505C6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628A3D14-A3AE-415B-81C0-10DABBD63C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7722035-1059-41F4-801E-F6C3F43831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98275878-64ED-413C-B1B9-654EE17C5D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6BE90BD7-1A14-43A3-8CD4-8D181EE630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12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8609B6EC-0BA4-4C45-B9CA-311B34B83A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BA3962A2-D76B-4346-9535-356648073A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28CBAD67-783A-4EFF-852A-40CD9D58C3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780BC275-9329-40AA-849F-7B258245EE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55DA4B63-E5E4-49C5-BC03-E5A312146F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A6F97-E42B-9A44-867B-AC0BB133C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177" y="630936"/>
            <a:ext cx="6677553" cy="1353310"/>
          </a:xfrm>
        </p:spPr>
        <p:txBody>
          <a:bodyPr anchor="b">
            <a:norm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4D57B6-5D98-F94D-9231-77FF6EAA0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177" y="2161348"/>
            <a:ext cx="6677551" cy="389046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Further dissection of the functional synaptic interactions between grafted and host neurons will be critical in understanding the cellular and synaptic mechanisms underlying behavioral recovery </a:t>
            </a:r>
          </a:p>
        </p:txBody>
      </p:sp>
    </p:spTree>
    <p:extLst>
      <p:ext uri="{BB962C8B-B14F-4D97-AF65-F5344CB8AC3E}">
        <p14:creationId xmlns:p14="http://schemas.microsoft.com/office/powerpoint/2010/main" val="19149089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04C6A8-E14F-2542-8E13-0693AB38D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60DD77-4B28-4B4E-91E9-BBB8E59C5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www.businessinsider.com</a:t>
            </a:r>
            <a:r>
              <a:rPr lang="en-US" sz="2400" dirty="0"/>
              <a:t>/first-human-optogenetics-trial-to-treat-blindness-2016-2</a:t>
            </a:r>
          </a:p>
        </p:txBody>
      </p:sp>
    </p:spTree>
    <p:extLst>
      <p:ext uri="{BB962C8B-B14F-4D97-AF65-F5344CB8AC3E}">
        <p14:creationId xmlns:p14="http://schemas.microsoft.com/office/powerpoint/2010/main" val="3060900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4DB7353-7D7A-431B-A5B6-A3845E6F2B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9E8D15D6-6183-4BE1-A315-C7EC9C1A53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82A253FA-4E60-4B4D-94B0-93ECFCF309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E1B39AD1-11BD-457B-822C-A873607F41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CC286005-78D5-4BE4-AA8B-75CDC07E78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09E4A22D-7E83-4F24-97FE-931A93CACC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4351E96B-8DD4-4D5E-A9F0-C47F5F3378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BFF78610-2475-4756-9EC8-5DA7D8902D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C7ACAE44-681D-4CBC-B2AB-E5131DF5A8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xmlns="" id="{CA22E4A0-73AA-4722-9C16-F3AF9A33EC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xmlns="" id="{BB36E626-EBEB-41C0-B224-8DB049DB4D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D603DEC5-BED4-4DB6-A253-F61CC36742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xmlns="" id="{86AE9DE6-CA9A-479B-A0FB-0E1BAC7A65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16CB8DC8-E75F-4574-A290-AAB7031BE8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xmlns="" id="{1CA657E1-3A52-4C23-AA47-EBB2D5C414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ED4F701B-2A93-464F-A673-54EED5C4C4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xmlns="" id="{9977C34F-F6C9-4749-B201-7B928802DF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xmlns="" id="{3A913E6B-DBE9-4291-A34C-36069ECB8E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xmlns="" id="{7D415C04-AB5C-4B76-9E49-EEBAEE64D0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xmlns="" id="{151FDC11-E872-4EAE-A597-822F9FE170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B24766B-81CA-44C7-BF11-77A12BA4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1A2F9962-DEB8-461C-8B4C-C0ED0D8A7B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C0672E08-EB09-4B8E-8522-24BBC2CFFD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3447AB64-F3EC-4A1F-BFD4-F0F9DB3DAD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2366EBA-92FD-44AE-87A9-25E5135EB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792" y="-1"/>
            <a:ext cx="121732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2B9CCAD9-1D1C-44DB-9BC4-912C4B2303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xmlns="" id="{28157D96-27A9-4D8B-B0B0-DE56CBA539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4E3CD45D-8191-42E4-A784-B140BAC42D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xmlns="" id="{52490F6E-EA2C-4B87-AB46-A113AD5F4C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xmlns="" id="{9AB5722B-673A-44AA-8BB1-DDDCC4016B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xmlns="" id="{92EA1CA7-8593-45AF-B093-57394C194F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xmlns="" id="{6244AECB-5C98-493E-99B2-01E27C435C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xmlns="" id="{F7F7FFBF-6D14-4896-93E3-FB0F193020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xmlns="" id="{BE088677-0DFA-42E7-8B64-ED276E5C70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xmlns="" id="{C13FA224-119E-41E9-858A-CA7B7FEE58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xmlns="" id="{C172ACE0-5D17-4F91-8E9A-A86FB5D4D8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xmlns="" id="{C2B7CF33-95B1-432D-B125-80D2340211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xmlns="" id="{1E3EEB73-0365-4E60-B10D-E58B062337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xmlns="" id="{4E6A4E07-3D39-4DC9-A677-E6B0393C5B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xmlns="" id="{5830D94D-8F55-45FA-B114-A127A03ED6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xmlns="" id="{DD73F6BF-3B13-4AFF-9F4B-E2C1030E02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xmlns="" id="{C74EBE4D-8A85-4E53-BD51-1A9E5DD7FB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xmlns="" id="{340D0EEA-DB4C-46C0-B1BD-2E16274563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xmlns="" id="{130A846E-43D7-4A97-A7D0-9B1C00F874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xmlns="" id="{DD20401B-453B-42EE-A76C-23B1286E14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7C462C46-EFB7-4580-9921-DFC346FCC3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11986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67BDE6-548B-EB4E-BA0D-599E0C5D7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51" y="1080007"/>
            <a:ext cx="7175499" cy="4848892"/>
          </a:xfrm>
        </p:spPr>
        <p:txBody>
          <a:bodyPr vert="horz" lIns="228600" tIns="228600" rIns="228600" bIns="0" rtlCol="0" anchor="t">
            <a:normAutofit fontScale="90000"/>
          </a:bodyPr>
          <a:lstStyle/>
          <a:p>
            <a:pPr algn="l">
              <a:lnSpc>
                <a:spcPct val="80000"/>
              </a:lnSpc>
            </a:pPr>
            <a:r>
              <a:rPr lang="en-US" sz="8000" dirty="0">
                <a:solidFill>
                  <a:schemeClr val="accent1"/>
                </a:solidFill>
              </a:rPr>
              <a:t>Papers we will discuss:</a:t>
            </a:r>
            <a:br>
              <a:rPr lang="en-US" sz="8000" dirty="0">
                <a:solidFill>
                  <a:schemeClr val="accent1"/>
                </a:solidFill>
              </a:rPr>
            </a:br>
            <a:r>
              <a:rPr lang="en-US" sz="8000" dirty="0">
                <a:solidFill>
                  <a:schemeClr val="accent1"/>
                </a:solidFill>
              </a:rPr>
              <a:t>1. </a:t>
            </a:r>
            <a:r>
              <a:rPr lang="en-US" sz="8000" dirty="0" err="1">
                <a:solidFill>
                  <a:schemeClr val="accent1"/>
                </a:solidFill>
              </a:rPr>
              <a:t>Brederlau</a:t>
            </a:r>
            <a:r>
              <a:rPr lang="en-US" sz="8000" dirty="0">
                <a:solidFill>
                  <a:schemeClr val="accent1"/>
                </a:solidFill>
              </a:rPr>
              <a:t/>
            </a:r>
            <a:br>
              <a:rPr lang="en-US" sz="8000" dirty="0">
                <a:solidFill>
                  <a:schemeClr val="accent1"/>
                </a:solidFill>
              </a:rPr>
            </a:br>
            <a:r>
              <a:rPr lang="en-US" sz="8000" dirty="0">
                <a:solidFill>
                  <a:schemeClr val="accent1"/>
                </a:solidFill>
              </a:rPr>
              <a:t>2. Steinbeck</a:t>
            </a:r>
            <a:br>
              <a:rPr lang="en-US" sz="8000" dirty="0">
                <a:solidFill>
                  <a:schemeClr val="accent1"/>
                </a:solidFill>
              </a:rPr>
            </a:br>
            <a:r>
              <a:rPr lang="en-US" sz="8000" dirty="0">
                <a:solidFill>
                  <a:schemeClr val="accent1"/>
                </a:solidFill>
              </a:rPr>
              <a:t>3. </a:t>
            </a:r>
            <a:r>
              <a:rPr lang="en-US" sz="8000" dirty="0" err="1">
                <a:solidFill>
                  <a:schemeClr val="accent1"/>
                </a:solidFill>
              </a:rPr>
              <a:t>Tonnesen</a:t>
            </a:r>
            <a:endParaRPr lang="en-US" sz="8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100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4DB7353-7D7A-431B-A5B6-A3845E6F2B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9E8D15D6-6183-4BE1-A315-C7EC9C1A53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82A253FA-4E60-4B4D-94B0-93ECFCF309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E1B39AD1-11BD-457B-822C-A873607F41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CC286005-78D5-4BE4-AA8B-75CDC07E78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09E4A22D-7E83-4F24-97FE-931A93CACC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4351E96B-8DD4-4D5E-A9F0-C47F5F3378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BFF78610-2475-4756-9EC8-5DA7D8902D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C7ACAE44-681D-4CBC-B2AB-E5131DF5A8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xmlns="" id="{CA22E4A0-73AA-4722-9C16-F3AF9A33EC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xmlns="" id="{BB36E626-EBEB-41C0-B224-8DB049DB4D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D603DEC5-BED4-4DB6-A253-F61CC36742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xmlns="" id="{86AE9DE6-CA9A-479B-A0FB-0E1BAC7A65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16CB8DC8-E75F-4574-A290-AAB7031BE8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xmlns="" id="{1CA657E1-3A52-4C23-AA47-EBB2D5C414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ED4F701B-2A93-464F-A673-54EED5C4C4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xmlns="" id="{9977C34F-F6C9-4749-B201-7B928802DF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xmlns="" id="{3A913E6B-DBE9-4291-A34C-36069ECB8E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xmlns="" id="{7D415C04-AB5C-4B76-9E49-EEBAEE64D0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xmlns="" id="{151FDC11-E872-4EAE-A597-822F9FE170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B24766B-81CA-44C7-BF11-77A12BA4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1A2F9962-DEB8-461C-8B4C-C0ED0D8A7B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C0672E08-EB09-4B8E-8522-24BBC2CFFD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3447AB64-F3EC-4A1F-BFD4-F0F9DB3DAD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xmlns="" id="{6BDBA639-2A71-4A60-A71A-FF1836F546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E208A8B-5EBD-4532-BE72-26414FA7CF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xmlns="" id="{15D09196-B338-4AB5-A71B-CFD5FFCA62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F50B4463-128A-4677-A285-C017E6C543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xmlns="" id="{1D9B95CD-F023-4DFA-9678-1E02713F74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xmlns="" id="{1DDF47A8-BE7B-43F3-A500-F5A4656D83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xmlns="" id="{2DD394DE-76FB-42F8-85F2-FD436F4232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xmlns="" id="{B95F2EFB-87E6-4400-AAF3-7EB8B4F156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xmlns="" id="{1D463476-2BC7-418C-9D6F-51444B11A7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xmlns="" id="{24011122-2495-478A-81BF-ABBDEA1DA8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xmlns="" id="{C79E87C5-E5B3-476B-B539-FC9CF4A33B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xmlns="" id="{956029CA-2B38-434D-9044-5FF3A1ECD1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xmlns="" id="{9514CFB6-E8DB-43DC-B1CD-9CC2D4B276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xmlns="" id="{BD8C1FC8-E550-45BE-9F30-822BAB3781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xmlns="" id="{D1646B5D-A7B7-41EC-9591-0E0C0F4F94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xmlns="" id="{E2118E93-481E-4843-987E-378187AA37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xmlns="" id="{77038464-F4E2-47EC-A87F-18469191E3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xmlns="" id="{FB3BBEB1-E146-408F-95B7-EE2F269DE1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xmlns="" id="{C765B285-56EC-47FC-B116-274EBBD61A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xmlns="" id="{CB4A6191-6913-42EA-905E-8A174AE2C9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xmlns="" id="{8ADEEF92-F481-475A-845C-5E940F0D55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57" name="Freeform: Shape 56">
            <a:extLst>
              <a:ext uri="{FF2B5EF4-FFF2-40B4-BE49-F238E27FC236}">
                <a16:creationId xmlns:a16="http://schemas.microsoft.com/office/drawing/2014/main" xmlns="" id="{D9C506D7-84CB-4057-A44A-465313E785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Oval 32">
            <a:extLst>
              <a:ext uri="{FF2B5EF4-FFF2-40B4-BE49-F238E27FC236}">
                <a16:creationId xmlns:a16="http://schemas.microsoft.com/office/drawing/2014/main" xmlns="" id="{7842FC68-61FD-4700-8A22-BB8B071884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B889F8-317D-724D-9E8F-B4CBFA7AF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079" y="330365"/>
            <a:ext cx="6959446" cy="166247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800" dirty="0"/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114539-6799-174D-8AFD-46D03E0516A7}"/>
              </a:ext>
            </a:extLst>
          </p:cNvPr>
          <p:cNvSpPr txBox="1"/>
          <p:nvPr/>
        </p:nvSpPr>
        <p:spPr>
          <a:xfrm>
            <a:off x="3642677" y="2007094"/>
            <a:ext cx="82720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dirty="0" err="1"/>
              <a:t>Brederlau</a:t>
            </a:r>
            <a:r>
              <a:rPr lang="en-US" dirty="0"/>
              <a:t>, A. et al. (2006). Transplantation of human embryonic stem cell-derived cells to a rat model of Parkinson’s Disease: Effect of in vitro differentiation on graft survival and teratoma formation. </a:t>
            </a:r>
            <a:r>
              <a:rPr lang="en-US" i="1" dirty="0"/>
              <a:t>Stem Cells Express, 24,</a:t>
            </a:r>
            <a:r>
              <a:rPr lang="en-US" dirty="0"/>
              <a:t> 1433-1440. </a:t>
            </a:r>
          </a:p>
          <a:p>
            <a:r>
              <a:rPr lang="en-US" dirty="0"/>
              <a:t> </a:t>
            </a:r>
          </a:p>
          <a:p>
            <a:pPr marL="457200" indent="-457200"/>
            <a:r>
              <a:rPr lang="en-US" dirty="0"/>
              <a:t>Steinbeck, J. A. et al. (2015). Optogenetics enables functional analysis of human embryonic stem cell-derived grafts in a Parkinson’s disease model. </a:t>
            </a:r>
            <a:r>
              <a:rPr lang="en-US" i="1" dirty="0"/>
              <a:t>Nature Biotechnology, 33</a:t>
            </a:r>
            <a:r>
              <a:rPr lang="en-US" dirty="0"/>
              <a:t>(2), 204-209. </a:t>
            </a:r>
            <a:r>
              <a:rPr lang="en-US" dirty="0" err="1"/>
              <a:t>doi</a:t>
            </a:r>
            <a:r>
              <a:rPr lang="en-US" dirty="0"/>
              <a:t>: 10.1038/nbt.3124</a:t>
            </a:r>
          </a:p>
          <a:p>
            <a:r>
              <a:rPr lang="en-US" dirty="0"/>
              <a:t> </a:t>
            </a:r>
          </a:p>
          <a:p>
            <a:pPr marL="457200" indent="-457200"/>
            <a:r>
              <a:rPr lang="en-US" dirty="0" err="1"/>
              <a:t>Tonnesen</a:t>
            </a:r>
            <a:r>
              <a:rPr lang="en-US" dirty="0"/>
              <a:t>, J. et al. (2011). Functional integration of grafter neural stem cell-derived dopaminergic neurons monitored by optogenetics in an in vitro Parkinson model. </a:t>
            </a:r>
            <a:r>
              <a:rPr lang="en-US" i="1" dirty="0"/>
              <a:t>PLOS One, 6</a:t>
            </a:r>
            <a:r>
              <a:rPr lang="en-US" dirty="0"/>
              <a:t>(3), 1-11. </a:t>
            </a:r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13267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4DB7353-7D7A-431B-A5B6-A3845E6F2B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9E8D15D6-6183-4BE1-A315-C7EC9C1A53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82A253FA-4E60-4B4D-94B0-93ECFCF309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E1B39AD1-11BD-457B-822C-A873607F41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CC286005-78D5-4BE4-AA8B-75CDC07E78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09E4A22D-7E83-4F24-97FE-931A93CACC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4351E96B-8DD4-4D5E-A9F0-C47F5F3378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BFF78610-2475-4756-9EC8-5DA7D8902D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C7ACAE44-681D-4CBC-B2AB-E5131DF5A8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xmlns="" id="{CA22E4A0-73AA-4722-9C16-F3AF9A33EC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xmlns="" id="{BB36E626-EBEB-41C0-B224-8DB049DB4D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D603DEC5-BED4-4DB6-A253-F61CC36742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xmlns="" id="{86AE9DE6-CA9A-479B-A0FB-0E1BAC7A65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16CB8DC8-E75F-4574-A290-AAB7031BE8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xmlns="" id="{1CA657E1-3A52-4C23-AA47-EBB2D5C414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ED4F701B-2A93-464F-A673-54EED5C4C4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xmlns="" id="{9977C34F-F6C9-4749-B201-7B928802DF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xmlns="" id="{3A913E6B-DBE9-4291-A34C-36069ECB8E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xmlns="" id="{7D415C04-AB5C-4B76-9E49-EEBAEE64D0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xmlns="" id="{151FDC11-E872-4EAE-A597-822F9FE170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B24766B-81CA-44C7-BF11-77A12BA4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1A2F9962-DEB8-461C-8B4C-C0ED0D8A7B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C0672E08-EB09-4B8E-8522-24BBC2CFFD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3447AB64-F3EC-4A1F-BFD4-F0F9DB3DAD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xmlns="" id="{62704ED4-17AD-4155-82BF-349125232C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4030ADA-F758-4871-82A9-A900D3A1CF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xmlns="" id="{C03A5D77-B569-4446-A13F-5F2B66B895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1910AFDB-600F-419E-B8A2-C910C91CC1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xmlns="" id="{8BA9642D-E707-4E5C-AD56-5B4201F77F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xmlns="" id="{6BE43368-BE27-4B0F-996B-F8020ECC8F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xmlns="" id="{1C2AFC90-DCD5-4CC4-B572-09469E8927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xmlns="" id="{EEC73C1F-7C9B-41BF-A454-152B90AFF4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xmlns="" id="{B9387A9D-115C-4CC5-9107-97827EFF87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xmlns="" id="{69CF2257-1227-45F2-8310-EF03857E08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xmlns="" id="{914D598B-12C8-4050-872B-AB3C4790AB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xmlns="" id="{43441426-0436-4C62-93CB-7B23121194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xmlns="" id="{8174AF5F-E0DA-457B-9C6D-B6793C36AF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xmlns="" id="{40D36E6D-6BFF-4FB5-9EEB-3A36B79562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xmlns="" id="{5159A95D-574D-4341-8A5B-5EB05EF2CB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xmlns="" id="{CC2519B6-9E4D-48AA-8E1D-413BEEEEE6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xmlns="" id="{91EFD00E-D9BB-4F8F-9652-1514A200A5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xmlns="" id="{78EDA1A4-47D4-4C8C-94C1-20520CA08E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xmlns="" id="{EF948F9B-2B64-4D46-B645-564490CD55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xmlns="" id="{95BA89D9-B358-4064-A9B6-44592BB971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xmlns="" id="{B1D008F9-9A52-429E-9615-0BB796945B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E4BAAF5C-577F-43DB-8ACD-EDAB5A54E6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38000"/>
                </a:schemeClr>
              </a:gs>
              <a:gs pos="0">
                <a:schemeClr val="bg1">
                  <a:lumMod val="95000"/>
                  <a:alpha val="12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69AB3A-2727-9349-855E-85D4B6260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1" y="760830"/>
            <a:ext cx="6884244" cy="5336340"/>
          </a:xfrm>
        </p:spPr>
        <p:txBody>
          <a:bodyPr vert="horz" lIns="228600" tIns="228600" rIns="228600" bIns="0" rtlCol="0" anchor="ctr">
            <a:normAutofit/>
          </a:bodyPr>
          <a:lstStyle/>
          <a:p>
            <a:pPr algn="r">
              <a:lnSpc>
                <a:spcPct val="80000"/>
              </a:lnSpc>
            </a:pPr>
            <a:r>
              <a:rPr lang="en-US" sz="8800" dirty="0">
                <a:solidFill>
                  <a:schemeClr val="tx1"/>
                </a:solidFill>
              </a:rPr>
              <a:t>Intro. Video</a:t>
            </a: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xmlns="" id="{78B6E08A-861F-4A1A-BCF0-69429C5A28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025316" y="3342776"/>
            <a:ext cx="200040" cy="17244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7257F14-2CA3-7143-977B-54D5A340FF50}"/>
              </a:ext>
            </a:extLst>
          </p:cNvPr>
          <p:cNvSpPr txBox="1"/>
          <p:nvPr/>
        </p:nvSpPr>
        <p:spPr>
          <a:xfrm>
            <a:off x="8443357" y="3384468"/>
            <a:ext cx="32189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www.medgadget.com</a:t>
            </a:r>
            <a:r>
              <a:rPr lang="en-US" dirty="0"/>
              <a:t>/2014/11/researchers-transplant-functional-dopaminergic-neurons-derived-from-human-embryonic-stem-cells-video.html</a:t>
            </a:r>
          </a:p>
        </p:txBody>
      </p:sp>
    </p:spTree>
    <p:extLst>
      <p:ext uri="{BB962C8B-B14F-4D97-AF65-F5344CB8AC3E}">
        <p14:creationId xmlns:p14="http://schemas.microsoft.com/office/powerpoint/2010/main" val="644251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DB4298B-514D-4087-BFCF-5E0B7C9A9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4250D78-05C1-41CC-8744-FF36129625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488B658F-163C-450C-B32C-2385E374B2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5AE85F6C-45F9-4F00-8AA8-52BD510596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4B0E90C3-F098-46CE-B1D9-44EDE9C6E3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FFF59D4E-9109-4D0A-8064-9C534CCFB9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94B8AAA4-1840-48B9-A1E7-8CE75F8732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5A87B14D-183F-429F-849A-A6DC957B0B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1C261938-CF78-4843-9295-A20FD1591D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70557A9F-9800-4BDA-8EA5-312FBB056F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55443555-50A7-490F-A7BD-C3761876BE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0E25D709-0236-44C4-9AD0-23C27FFB64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52D3488E-C376-4058-9B14-3E67ECCF40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29C0577D-AE94-4E3E-AFE9-87D6F505C6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628A3D14-A3AE-415B-81C0-10DABBD63C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7722035-1059-41F4-801E-F6C3F43831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98275878-64ED-413C-B1B9-654EE17C5D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6BE90BD7-1A14-43A3-8CD4-8D181EE630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12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8609B6EC-0BA4-4C45-B9CA-311B34B83A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BA3962A2-D76B-4346-9535-356648073A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28CBAD67-783A-4EFF-852A-40CD9D58C3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780BC275-9329-40AA-849F-7B258245EE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55DA4B63-E5E4-49C5-BC03-E5A312146F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43E792-4BE3-8B40-82E8-626F46313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177" y="630936"/>
            <a:ext cx="6677553" cy="1353310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1. </a:t>
            </a:r>
            <a:r>
              <a:rPr lang="en-US" sz="3600" dirty="0" err="1">
                <a:solidFill>
                  <a:schemeClr val="tx1"/>
                </a:solidFill>
              </a:rPr>
              <a:t>Brederlau</a:t>
            </a:r>
            <a:r>
              <a:rPr lang="en-US" sz="3600" dirty="0">
                <a:solidFill>
                  <a:schemeClr val="tx1"/>
                </a:solidFill>
              </a:rPr>
              <a:t>, A. et al.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F04CD4-2D35-CC48-A85F-E4546BB09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177" y="2161348"/>
            <a:ext cx="6677551" cy="389046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Transplantation of Human Embryonic Stem Cell-Derived Cells to a Rat Model of Parkinson’s Disease: Effect of In Vitro Differentiation on Graft Survival and Teratoma Formation </a:t>
            </a:r>
          </a:p>
        </p:txBody>
      </p:sp>
    </p:spTree>
    <p:extLst>
      <p:ext uri="{BB962C8B-B14F-4D97-AF65-F5344CB8AC3E}">
        <p14:creationId xmlns:p14="http://schemas.microsoft.com/office/powerpoint/2010/main" val="3257847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3BAF07C-C39E-42EB-BB22-8D46691D97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-1"/>
            <a:ext cx="12193061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8E9CF54-0466-4261-9E62-0249E60E18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33E32106-E8B1-4F76-9EE6-58537738A3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C32C2C46-A045-44FB-8A74-5EBD650C27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6A76F79C-6683-4940-BCF7-4BCCCEE406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FF4675A3-6D07-4B1F-9BFC-AEBEA1AD06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765E127A-B6B7-4B1D-B7BD-6C8C969D29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3BCA9D9E-C72C-4751-BFA9-10B85CACE3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080C708C-69BF-441B-AB75-C98160ED06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3E79964E-F8F1-4763-8892-7BC3DAE306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FE09592A-FCC9-4AE5-BA0B-730C6F3BBE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96448994-820C-4BC1-ABF3-4579C6F99A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9BB0D192-565A-42B9-B292-CC032D71A6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6D1CA09C-5F40-4E92-A7E9-D1FCEE5128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379F5AA5-2E14-4880-A5A6-07AEF2AD89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EF14BD32-D239-4DA3-98B3-7752073657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CF07B250-E5E4-4624-9BD7-8D513A67B7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xmlns="" id="{BCC5D120-7C8C-4290-865C-4EE6E4F245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C24688C6-CAE5-4EF2-B2BA-A138DA0A24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xmlns="" id="{6BD31099-7C13-4901-A04F-632B1CD846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xmlns="" id="{679F5FF7-82B2-4033-8FBE-63170C9378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B3D296CC-CA82-4C71-A176-6A9FECDB82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2075000"/>
          </a:xfrm>
          <a:custGeom>
            <a:avLst/>
            <a:gdLst>
              <a:gd name="connsiteX0" fmla="*/ 0 w 12192000"/>
              <a:gd name="connsiteY0" fmla="*/ 0 h 2075000"/>
              <a:gd name="connsiteX1" fmla="*/ 12192000 w 12192000"/>
              <a:gd name="connsiteY1" fmla="*/ 0 h 2075000"/>
              <a:gd name="connsiteX2" fmla="*/ 12192000 w 12192000"/>
              <a:gd name="connsiteY2" fmla="*/ 558112 h 2075000"/>
              <a:gd name="connsiteX3" fmla="*/ 12192000 w 12192000"/>
              <a:gd name="connsiteY3" fmla="*/ 750237 h 2075000"/>
              <a:gd name="connsiteX4" fmla="*/ 12192000 w 12192000"/>
              <a:gd name="connsiteY4" fmla="*/ 1726055 h 2075000"/>
              <a:gd name="connsiteX5" fmla="*/ 12113803 w 12192000"/>
              <a:gd name="connsiteY5" fmla="*/ 1734338 h 2075000"/>
              <a:gd name="connsiteX6" fmla="*/ 6753597 w 12192000"/>
              <a:gd name="connsiteY6" fmla="*/ 2057895 h 2075000"/>
              <a:gd name="connsiteX7" fmla="*/ 400746 w 12192000"/>
              <a:gd name="connsiteY7" fmla="*/ 1886552 h 2075000"/>
              <a:gd name="connsiteX8" fmla="*/ 0 w 12192000"/>
              <a:gd name="connsiteY8" fmla="*/ 1849576 h 2075000"/>
              <a:gd name="connsiteX9" fmla="*/ 0 w 12192000"/>
              <a:gd name="connsiteY9" fmla="*/ 750237 h 2075000"/>
              <a:gd name="connsiteX10" fmla="*/ 0 w 12192000"/>
              <a:gd name="connsiteY10" fmla="*/ 558112 h 207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2075000">
                <a:moveTo>
                  <a:pt x="0" y="0"/>
                </a:moveTo>
                <a:lnTo>
                  <a:pt x="12192000" y="0"/>
                </a:lnTo>
                <a:lnTo>
                  <a:pt x="12192000" y="558112"/>
                </a:lnTo>
                <a:lnTo>
                  <a:pt x="12192000" y="750237"/>
                </a:lnTo>
                <a:lnTo>
                  <a:pt x="12192000" y="1726055"/>
                </a:lnTo>
                <a:lnTo>
                  <a:pt x="12113803" y="1734338"/>
                </a:lnTo>
                <a:cubicBezTo>
                  <a:pt x="10139508" y="1932287"/>
                  <a:pt x="8237152" y="2025290"/>
                  <a:pt x="6753597" y="2057895"/>
                </a:cubicBezTo>
                <a:cubicBezTo>
                  <a:pt x="4940362" y="2097744"/>
                  <a:pt x="2657278" y="2078414"/>
                  <a:pt x="400746" y="1886552"/>
                </a:cubicBezTo>
                <a:lnTo>
                  <a:pt x="0" y="1849576"/>
                </a:lnTo>
                <a:lnTo>
                  <a:pt x="0" y="750237"/>
                </a:lnTo>
                <a:lnTo>
                  <a:pt x="0" y="558112"/>
                </a:lnTo>
                <a:close/>
              </a:path>
            </a:pathLst>
          </a:custGeom>
          <a:solidFill>
            <a:schemeClr val="tx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90070-CB05-0441-AC0C-DC3B53D50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762608"/>
            <a:ext cx="10481519" cy="1003932"/>
          </a:xfrm>
        </p:spPr>
        <p:txBody>
          <a:bodyPr anchor="ctr">
            <a:normAutofit/>
          </a:bodyPr>
          <a:lstStyle/>
          <a:p>
            <a:pPr algn="l"/>
            <a:r>
              <a:rPr lang="en-US" sz="3600" dirty="0">
                <a:solidFill>
                  <a:schemeClr val="accent1"/>
                </a:solidFill>
              </a:rPr>
              <a:t>Terminology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168F65-A19B-F144-8F87-FE80B9A1D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21" y="2635976"/>
            <a:ext cx="10764094" cy="354277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Stem cells: </a:t>
            </a:r>
            <a:r>
              <a:rPr lang="en-US" sz="2400" dirty="0"/>
              <a:t>an undifferentiated cell of a multicellular organism that is capable of giving rise to indefinitely more cells of the same type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 vitro: </a:t>
            </a:r>
            <a:r>
              <a:rPr lang="en-US" sz="2400" dirty="0"/>
              <a:t>performed or taking place in a test tube, culture dish, or elsewhere outside a living organism </a:t>
            </a:r>
          </a:p>
          <a:p>
            <a:r>
              <a:rPr lang="en-US" sz="2400" dirty="0">
                <a:solidFill>
                  <a:schemeClr val="bg1"/>
                </a:solidFill>
              </a:rPr>
              <a:t>Teratoma: </a:t>
            </a:r>
            <a:r>
              <a:rPr lang="en-US" sz="2400" dirty="0"/>
              <a:t>a type of germ cell tumor that may contain several different types of tissue and sometimes mature elements such as hair, muscle, and bone</a:t>
            </a:r>
          </a:p>
          <a:p>
            <a:pPr lvl="1"/>
            <a:r>
              <a:rPr lang="en-US" sz="2200" dirty="0"/>
              <a:t>Occur most often in the ovary, testis, and in the sacrococcygeal region </a:t>
            </a:r>
          </a:p>
          <a:p>
            <a:pPr lvl="1"/>
            <a:r>
              <a:rPr lang="en-US" sz="2200" dirty="0"/>
              <a:t>May be benign or malignant </a:t>
            </a:r>
          </a:p>
        </p:txBody>
      </p:sp>
    </p:spTree>
    <p:extLst>
      <p:ext uri="{BB962C8B-B14F-4D97-AF65-F5344CB8AC3E}">
        <p14:creationId xmlns:p14="http://schemas.microsoft.com/office/powerpoint/2010/main" val="2445208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Atlas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1856</Words>
  <Application>Microsoft Office PowerPoint</Application>
  <PresentationFormat>Custom</PresentationFormat>
  <Paragraphs>234</Paragraphs>
  <Slides>60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Atlas</vt:lpstr>
      <vt:lpstr>Optogenetics and Embryonic Stem Cell-Derived Grafts in a Parkinson’s Disease Model</vt:lpstr>
      <vt:lpstr>keywords</vt:lpstr>
      <vt:lpstr>Parkinson’s Disease (PD)</vt:lpstr>
      <vt:lpstr>Symptoms </vt:lpstr>
      <vt:lpstr>Neurophysiology </vt:lpstr>
      <vt:lpstr>Papers we will discuss: 1. Brederlau 2. Steinbeck 3. Tonnesen</vt:lpstr>
      <vt:lpstr>Intro. Video</vt:lpstr>
      <vt:lpstr> 1. Brederlau, A. et al.</vt:lpstr>
      <vt:lpstr>Terminology </vt:lpstr>
      <vt:lpstr>Introduction</vt:lpstr>
      <vt:lpstr>So what?</vt:lpstr>
      <vt:lpstr>Materials and Methods</vt:lpstr>
      <vt:lpstr>6-Hydroxydopamine Lesions and Transplantation of hESC-Derived DA Neurons</vt:lpstr>
      <vt:lpstr>Amphetamine-induced rotations</vt:lpstr>
      <vt:lpstr>Immunohistochemistry and cell quantification </vt:lpstr>
      <vt:lpstr>High-Performance Liquid Chromatography </vt:lpstr>
      <vt:lpstr>PowerPoint Presentation</vt:lpstr>
      <vt:lpstr>Results</vt:lpstr>
      <vt:lpstr>Teratoma formation results</vt:lpstr>
      <vt:lpstr>PowerPoint Presentation</vt:lpstr>
      <vt:lpstr>Summary</vt:lpstr>
      <vt:lpstr>Optogenetics </vt:lpstr>
      <vt:lpstr>Steinbeck, J. A. et al.</vt:lpstr>
      <vt:lpstr>Why use optogenetics?</vt:lpstr>
      <vt:lpstr>Methods</vt:lpstr>
      <vt:lpstr>Methods cont.</vt:lpstr>
      <vt:lpstr>Methods cont.</vt:lpstr>
      <vt:lpstr>Behavioral assays</vt:lpstr>
      <vt:lpstr>PowerPoint Presentation</vt:lpstr>
      <vt:lpstr>What is going on?</vt:lpstr>
      <vt:lpstr>Results</vt:lpstr>
      <vt:lpstr>PowerPoint Presentation</vt:lpstr>
      <vt:lpstr>Functionality of hESC-derived neurons in vitro</vt:lpstr>
      <vt:lpstr>PowerPoint Presentation</vt:lpstr>
      <vt:lpstr>Optogenetic control of neuronal activity</vt:lpstr>
      <vt:lpstr>PowerPoint Presentation</vt:lpstr>
      <vt:lpstr>Confirmed optogenetic control over both physiological and neurochemical properties of hESC-derived DA neurons in vitro</vt:lpstr>
      <vt:lpstr>In vivo experiment </vt:lpstr>
      <vt:lpstr>Results</vt:lpstr>
      <vt:lpstr>Analysis of graft-to-host connectivity </vt:lpstr>
      <vt:lpstr>What does this mean? Why do we care?</vt:lpstr>
      <vt:lpstr>Tonnesen </vt:lpstr>
      <vt:lpstr>Introduction </vt:lpstr>
      <vt:lpstr>What do we need?</vt:lpstr>
      <vt:lpstr>Methods </vt:lpstr>
      <vt:lpstr>Optogenetic transfection of slice culture host cells</vt:lpstr>
      <vt:lpstr>Electrophysiology </vt:lpstr>
      <vt:lpstr>PowerPoint Presentation</vt:lpstr>
      <vt:lpstr>Optogenetic cell control</vt:lpstr>
      <vt:lpstr>Results</vt:lpstr>
      <vt:lpstr>PowerPoint Presentation</vt:lpstr>
      <vt:lpstr>Electrophysiological characteristics of grafted DA neurons </vt:lpstr>
      <vt:lpstr>Functional inputs from host to grafted stem cell-derived DA neurons</vt:lpstr>
      <vt:lpstr>PowerPoint Presentation</vt:lpstr>
      <vt:lpstr>Functional outputs from grafted VMN-derived DA neurons to the host</vt:lpstr>
      <vt:lpstr>Summary</vt:lpstr>
      <vt:lpstr>Optogenetic Approach</vt:lpstr>
      <vt:lpstr>Future directions</vt:lpstr>
      <vt:lpstr>Article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Optogenetics and Embryonic Stem Cell-Derived Grafts in a Parkinson’s Disease Model</dc:title>
  <dc:creator>Dolezal, Alex Dee</dc:creator>
  <cp:lastModifiedBy>Cliff H Summers</cp:lastModifiedBy>
  <cp:revision>5</cp:revision>
  <dcterms:created xsi:type="dcterms:W3CDTF">2018-11-16T18:04:46Z</dcterms:created>
  <dcterms:modified xsi:type="dcterms:W3CDTF">2018-11-16T19:09:27Z</dcterms:modified>
</cp:coreProperties>
</file>